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7" r:id="rId3"/>
    <p:sldId id="268" r:id="rId4"/>
    <p:sldId id="269" r:id="rId5"/>
    <p:sldId id="259" r:id="rId6"/>
    <p:sldId id="260" r:id="rId7"/>
    <p:sldId id="261" r:id="rId8"/>
    <p:sldId id="270" r:id="rId9"/>
    <p:sldId id="271" r:id="rId10"/>
    <p:sldId id="262" r:id="rId11"/>
    <p:sldId id="275" r:id="rId12"/>
    <p:sldId id="273" r:id="rId13"/>
    <p:sldId id="281" r:id="rId14"/>
    <p:sldId id="278" r:id="rId15"/>
    <p:sldId id="282" r:id="rId16"/>
    <p:sldId id="283" r:id="rId17"/>
    <p:sldId id="279" r:id="rId18"/>
    <p:sldId id="285" r:id="rId19"/>
    <p:sldId id="284" r:id="rId20"/>
    <p:sldId id="280" r:id="rId21"/>
    <p:sldId id="289" r:id="rId22"/>
    <p:sldId id="287" r:id="rId23"/>
    <p:sldId id="290" r:id="rId24"/>
    <p:sldId id="277" r:id="rId25"/>
    <p:sldId id="293" r:id="rId26"/>
    <p:sldId id="292" r:id="rId27"/>
    <p:sldId id="291" r:id="rId28"/>
    <p:sldId id="294" r:id="rId29"/>
    <p:sldId id="263" r:id="rId30"/>
    <p:sldId id="264" r:id="rId31"/>
    <p:sldId id="295" r:id="rId32"/>
    <p:sldId id="296" r:id="rId33"/>
    <p:sldId id="297" r:id="rId34"/>
    <p:sldId id="298" r:id="rId35"/>
    <p:sldId id="265" r:id="rId36"/>
    <p:sldId id="300" r:id="rId37"/>
    <p:sldId id="299" r:id="rId38"/>
    <p:sldId id="258" r:id="rId3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313" autoAdjust="0"/>
  </p:normalViewPr>
  <p:slideViewPr>
    <p:cSldViewPr>
      <p:cViewPr varScale="1">
        <p:scale>
          <a:sx n="49" d="100"/>
          <a:sy n="49" d="100"/>
        </p:scale>
        <p:origin x="-1037"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808319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229511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3072230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225809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1384045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2658576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2528249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1760093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677822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119612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1E1669-461E-42F1-8C8E-EECDBE6F7CA7}" type="datetimeFigureOut">
              <a:rPr lang="es-CO" smtClean="0"/>
              <a:t>28/03/2013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A470EC5-7ECA-426D-A314-168DA9002104}" type="slidenum">
              <a:rPr lang="es-CO" smtClean="0"/>
              <a:t>‹Nº›</a:t>
            </a:fld>
            <a:endParaRPr lang="es-CO"/>
          </a:p>
        </p:txBody>
      </p:sp>
    </p:spTree>
    <p:extLst>
      <p:ext uri="{BB962C8B-B14F-4D97-AF65-F5344CB8AC3E}">
        <p14:creationId xmlns:p14="http://schemas.microsoft.com/office/powerpoint/2010/main" val="1802660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1E1669-461E-42F1-8C8E-EECDBE6F7CA7}" type="datetimeFigureOut">
              <a:rPr lang="es-CO" smtClean="0"/>
              <a:t>28/03/2013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470EC5-7ECA-426D-A314-168DA9002104}" type="slidenum">
              <a:rPr lang="es-CO" smtClean="0"/>
              <a:t>‹Nº›</a:t>
            </a:fld>
            <a:endParaRPr lang="es-CO"/>
          </a:p>
        </p:txBody>
      </p:sp>
    </p:spTree>
    <p:extLst>
      <p:ext uri="{BB962C8B-B14F-4D97-AF65-F5344CB8AC3E}">
        <p14:creationId xmlns:p14="http://schemas.microsoft.com/office/powerpoint/2010/main" val="347761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es.wikipedia.org/wiki/Cultura" TargetMode="External"/><Relationship Id="rId2" Type="http://schemas.openxmlformats.org/officeDocument/2006/relationships/hyperlink" Target="http://es.wikipedia.org/wiki/Animal_mitol%C3%B3gico" TargetMode="Externa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es.wikipedia.org/wiki/Tierra" TargetMode="External"/><Relationship Id="rId2" Type="http://schemas.openxmlformats.org/officeDocument/2006/relationships/hyperlink" Target="http://es.wikipedia.org/wiki/Lat%C3%ADn" TargetMode="Externa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es.wikipedia.org/wiki/Segundo_(unidad_de_tiempo)" TargetMode="External"/><Relationship Id="rId4" Type="http://schemas.openxmlformats.org/officeDocument/2006/relationships/hyperlink" Target="http://es.wikipedia.org/wiki/Minuto"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erminador"/>
          <p:cNvSpPr/>
          <p:nvPr/>
        </p:nvSpPr>
        <p:spPr>
          <a:xfrm>
            <a:off x="323528" y="476672"/>
            <a:ext cx="8496944" cy="1296144"/>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latin typeface="Algerian" pitchFamily="82" charset="0"/>
              </a:rPr>
              <a:t>LA BESTIA DE APOCALIPSIS </a:t>
            </a:r>
            <a:r>
              <a:rPr lang="es-CO" sz="3200" dirty="0" smtClean="0">
                <a:solidFill>
                  <a:srgbClr val="002060"/>
                </a:solidFill>
                <a:latin typeface="Algerian" pitchFamily="82" charset="0"/>
              </a:rPr>
              <a:t>13 Y </a:t>
            </a:r>
          </a:p>
          <a:p>
            <a:pPr algn="ctr"/>
            <a:r>
              <a:rPr lang="es-CO" sz="3200" dirty="0" smtClean="0">
                <a:solidFill>
                  <a:srgbClr val="002060"/>
                </a:solidFill>
                <a:latin typeface="Algerian" pitchFamily="82" charset="0"/>
              </a:rPr>
              <a:t>EL </a:t>
            </a:r>
            <a:r>
              <a:rPr lang="es-CO" sz="3200" dirty="0">
                <a:solidFill>
                  <a:srgbClr val="002060"/>
                </a:solidFill>
                <a:latin typeface="Algerian" pitchFamily="82" charset="0"/>
              </a:rPr>
              <a:t>666</a:t>
            </a:r>
          </a:p>
        </p:txBody>
      </p:sp>
      <p:pic>
        <p:nvPicPr>
          <p:cNvPr id="2" name="Picture 2" descr="http://1888.org/images/2012/09/06/8941/first-beast-second-beast-spanis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60848"/>
            <a:ext cx="8496944" cy="4633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89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fontScale="85000" lnSpcReduction="20000"/>
          </a:bodyPr>
          <a:lstStyle/>
          <a:p>
            <a:pPr marL="0" indent="0">
              <a:buNone/>
            </a:pPr>
            <a:r>
              <a:rPr lang="es-CO" sz="4000" b="1" i="1" dirty="0" smtClean="0"/>
              <a:t>Introducción</a:t>
            </a:r>
          </a:p>
          <a:p>
            <a:pPr marL="0" indent="0" algn="ctr">
              <a:buNone/>
            </a:pPr>
            <a:r>
              <a:rPr lang="es-CO" dirty="0" smtClean="0"/>
              <a:t>Hemos </a:t>
            </a:r>
            <a:r>
              <a:rPr lang="es-CO" dirty="0"/>
              <a:t>estado esperando por siglos la profetizada pareja que ha de venir. Y parece que su llegada está mucho más cerca de lo que la mayoría siquiera sospechan.   </a:t>
            </a:r>
          </a:p>
          <a:p>
            <a:pPr marL="0" indent="0">
              <a:buNone/>
            </a:pPr>
            <a:r>
              <a:rPr lang="es-CO" dirty="0"/>
              <a:t>  </a:t>
            </a:r>
            <a:endParaRPr lang="es-CO" dirty="0" smtClean="0"/>
          </a:p>
          <a:p>
            <a:pPr marL="0" indent="0" algn="ctr">
              <a:buNone/>
            </a:pPr>
            <a:r>
              <a:rPr lang="es-CO" dirty="0" smtClean="0"/>
              <a:t>Esta dos parejas </a:t>
            </a:r>
            <a:r>
              <a:rPr lang="es-CO" dirty="0"/>
              <a:t>s</a:t>
            </a:r>
            <a:r>
              <a:rPr lang="es-CO" dirty="0" smtClean="0"/>
              <a:t>urgirían poco antes de la segunda venida de Cristo, lo cual sucederá antes de que terminen los seis mil años de pecado que menciona el </a:t>
            </a:r>
          </a:p>
          <a:p>
            <a:pPr marL="0" indent="0" algn="ctr">
              <a:buNone/>
            </a:pPr>
            <a:r>
              <a:rPr lang="es-CO" dirty="0" smtClean="0">
                <a:solidFill>
                  <a:srgbClr val="FF0000"/>
                </a:solidFill>
              </a:rPr>
              <a:t>(Conflicto de los Siglos en la P.717, p 4). </a:t>
            </a:r>
          </a:p>
          <a:p>
            <a:endParaRPr lang="es-CO" dirty="0">
              <a:solidFill>
                <a:srgbClr val="FF0000"/>
              </a:solidFill>
            </a:endParaRPr>
          </a:p>
          <a:p>
            <a:pPr marL="0" indent="0" algn="ctr">
              <a:buNone/>
            </a:pPr>
            <a:r>
              <a:rPr lang="es-CO" dirty="0" smtClean="0"/>
              <a:t>Es decir, alrededor del año 2.031 que es el tiempo cuando terminan los 6.000 años de pecado que comenzaron en </a:t>
            </a:r>
            <a:r>
              <a:rPr lang="es-CO" dirty="0" smtClean="0">
                <a:solidFill>
                  <a:srgbClr val="FF0000"/>
                </a:solidFill>
              </a:rPr>
              <a:t>Gén.3:15</a:t>
            </a:r>
            <a:r>
              <a:rPr lang="es-CO" dirty="0" smtClean="0"/>
              <a:t>. Cuando Adán pecó, y terminan cuando Jesús murió en la cruz. </a:t>
            </a:r>
          </a:p>
          <a:p>
            <a:pPr marL="0" indent="0" algn="ctr">
              <a:buNone/>
            </a:pPr>
            <a:r>
              <a:rPr lang="es-CO" dirty="0" smtClean="0">
                <a:solidFill>
                  <a:srgbClr val="FF0000"/>
                </a:solidFill>
              </a:rPr>
              <a:t>Vea el tema 16,17 y 18: «FE EN MEDIO DE LA TORMENTA».	</a:t>
            </a:r>
          </a:p>
          <a:p>
            <a:pPr marL="0" indent="0">
              <a:buNone/>
            </a:pPr>
            <a:r>
              <a:rPr lang="es-CO" dirty="0">
                <a:solidFill>
                  <a:srgbClr val="FF0000"/>
                </a:solidFill>
              </a:rPr>
              <a:t>   </a:t>
            </a:r>
          </a:p>
        </p:txBody>
      </p:sp>
    </p:spTree>
    <p:extLst>
      <p:ext uri="{BB962C8B-B14F-4D97-AF65-F5344CB8AC3E}">
        <p14:creationId xmlns:p14="http://schemas.microsoft.com/office/powerpoint/2010/main" val="411073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arn(inVertical)">
                                      <p:cBhvr>
                                        <p:cTn id="22" dur="500"/>
                                        <p:tgtEl>
                                          <p:spTgt spid="3">
                                            <p:txEl>
                                              <p:pRg st="6" end="6"/>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barn(inVertical)">
                                      <p:cBhvr>
                                        <p:cTn id="2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968552" cy="3384376"/>
          </a:xfrm>
        </p:spPr>
        <p:txBody>
          <a:bodyPr>
            <a:normAutofit fontScale="92500" lnSpcReduction="20000"/>
          </a:bodyPr>
          <a:lstStyle/>
          <a:p>
            <a:pPr marL="0" indent="0" algn="ctr">
              <a:buNone/>
            </a:pPr>
            <a:r>
              <a:rPr lang="es-CO" dirty="0" smtClean="0"/>
              <a:t>La </a:t>
            </a:r>
            <a:r>
              <a:rPr lang="es-CO" dirty="0"/>
              <a:t>Biblia profetiza de un tiempo cuando dos líderes vendrán al poder con y bajo la aprobación y autoridad de Satanás para engañar al mundo y esclavizarlo para que adoren a Satanás como a Dios. </a:t>
            </a:r>
            <a:r>
              <a:rPr lang="es-CO" dirty="0" smtClean="0"/>
              <a:t/>
            </a:r>
            <a:br>
              <a:rPr lang="es-CO" dirty="0" smtClean="0"/>
            </a:br>
            <a:r>
              <a:rPr lang="es-CO" dirty="0" smtClean="0"/>
              <a:t> </a:t>
            </a:r>
          </a:p>
          <a:p>
            <a:endParaRPr lang="es-CO" dirty="0"/>
          </a:p>
        </p:txBody>
      </p:sp>
      <p:sp>
        <p:nvSpPr>
          <p:cNvPr id="4" name="3 Rectángulo"/>
          <p:cNvSpPr/>
          <p:nvPr/>
        </p:nvSpPr>
        <p:spPr>
          <a:xfrm>
            <a:off x="323528" y="3704262"/>
            <a:ext cx="8280920" cy="2677656"/>
          </a:xfrm>
          <a:prstGeom prst="rect">
            <a:avLst/>
          </a:prstGeom>
        </p:spPr>
        <p:txBody>
          <a:bodyPr wrap="square">
            <a:spAutoFit/>
          </a:bodyPr>
          <a:lstStyle/>
          <a:p>
            <a:pPr algn="ctr"/>
            <a:r>
              <a:rPr lang="es-CO" i="1" dirty="0">
                <a:solidFill>
                  <a:srgbClr val="FF0000"/>
                </a:solidFill>
              </a:rPr>
              <a:t> </a:t>
            </a:r>
            <a:r>
              <a:rPr lang="es-CO" sz="2800" i="1" dirty="0">
                <a:solidFill>
                  <a:srgbClr val="FF0000"/>
                </a:solidFill>
              </a:rPr>
              <a:t>La primera </a:t>
            </a:r>
            <a:r>
              <a:rPr lang="es-CO" sz="2800" i="1" dirty="0" smtClean="0">
                <a:solidFill>
                  <a:srgbClr val="FF0000"/>
                </a:solidFill>
              </a:rPr>
              <a:t>bestia (Roma papal), </a:t>
            </a:r>
            <a:r>
              <a:rPr lang="es-CO" sz="2800" i="1" dirty="0">
                <a:solidFill>
                  <a:srgbClr val="FF0000"/>
                </a:solidFill>
              </a:rPr>
              <a:t>conocida como el Anticristo, no vendrá proclamando que el es </a:t>
            </a:r>
            <a:r>
              <a:rPr lang="es-CO" sz="2800" i="1" dirty="0" smtClean="0">
                <a:solidFill>
                  <a:srgbClr val="FF0000"/>
                </a:solidFill>
              </a:rPr>
              <a:t>Satanás,</a:t>
            </a:r>
            <a:r>
              <a:rPr lang="es-CO" sz="2800" i="1" dirty="0">
                <a:solidFill>
                  <a:srgbClr val="FF0000"/>
                </a:solidFill>
              </a:rPr>
              <a:t>  </a:t>
            </a:r>
            <a:r>
              <a:rPr lang="es-CO" sz="2800" i="1" dirty="0" smtClean="0">
                <a:solidFill>
                  <a:srgbClr val="FF0000"/>
                </a:solidFill>
              </a:rPr>
              <a:t>el </a:t>
            </a:r>
            <a:r>
              <a:rPr lang="es-CO" sz="2800" i="1" dirty="0">
                <a:solidFill>
                  <a:srgbClr val="FF0000"/>
                </a:solidFill>
              </a:rPr>
              <a:t>vendrá </a:t>
            </a:r>
            <a:r>
              <a:rPr lang="es-CO" sz="2800" i="1" dirty="0" smtClean="0">
                <a:solidFill>
                  <a:srgbClr val="FF0000"/>
                </a:solidFill>
              </a:rPr>
              <a:t>proclamando que él es representante de Dios en la tierra. </a:t>
            </a:r>
            <a:r>
              <a:rPr lang="es-CO" sz="2800" i="1" dirty="0">
                <a:solidFill>
                  <a:srgbClr val="FF0000"/>
                </a:solidFill>
              </a:rPr>
              <a:t>Y</a:t>
            </a:r>
            <a:r>
              <a:rPr lang="es-CO" sz="2800" i="1" dirty="0" smtClean="0">
                <a:solidFill>
                  <a:srgbClr val="FF0000"/>
                </a:solidFill>
              </a:rPr>
              <a:t> </a:t>
            </a:r>
            <a:r>
              <a:rPr lang="es-CO" sz="2800" i="1" dirty="0">
                <a:solidFill>
                  <a:srgbClr val="FF0000"/>
                </a:solidFill>
              </a:rPr>
              <a:t>la segunda bestia </a:t>
            </a:r>
            <a:r>
              <a:rPr lang="es-CO" sz="2800" i="1" dirty="0" smtClean="0">
                <a:solidFill>
                  <a:srgbClr val="FF0000"/>
                </a:solidFill>
              </a:rPr>
              <a:t>(Estados Unidos), el protestastimo apóstata, declarará </a:t>
            </a:r>
            <a:r>
              <a:rPr lang="es-CO" sz="2800" i="1" dirty="0">
                <a:solidFill>
                  <a:srgbClr val="FF0000"/>
                </a:solidFill>
              </a:rPr>
              <a:t>que la primera es Dios y forzará al mundo a adorarlo.   </a:t>
            </a:r>
          </a:p>
        </p:txBody>
      </p:sp>
      <p:sp>
        <p:nvSpPr>
          <p:cNvPr id="5" name="AutoShape 4" descr="data:image/jpeg;base64,/9j/4AAQSkZJRgABAQAAAQABAAD/2wCEAAkGBhQSERUUExQUFRUVGBsWGBYWGBcXGRcXFBgdHBgYGBcXGyYeHh0jGhgXHy8gJScpLCwsGB4xNTAqNScrLCkBCQoKDgwOGg8PGiwkHxwpLCwpLCksLCwsKSksKSwsKSkpKSwpLCwsLCksLDQpKSksLCksLCwsKSksLCkpKSwpKf/AABEIANYA6wMBIgACEQEDEQH/xAAcAAEAAQUBAQAAAAAAAAAAAAAAAgEDBAUGBwj/xABDEAABAgMEBwQIBAYBAwUAAAABAAIDESEEMUFRBRJhcYGR8AYiobEHEzKCwdHh8RQjUnIIFTNCYqKSJFOyFjRDg5P/xAAYAQEAAwEAAAAAAAAAAAAAAAAAAQIDBP/EACIRAQEAAgICAwEAAwAAAAAAAAABAhEDEiExBBNBcTJRof/aAAwDAQACEQMRAD8A9xREQEREBERAREQEREAleSekj0pR4NqNmsTmN9V/WiOaH9811G61Bqi85mVJLt+3/aoWCxPiisV35cFt84rgdWmTZFx2NK+cRFdWZJcSXFxvc53tE5kkq+OO1MstO6snpl0gz2xAib2Fv/i5bmzend4H5ljB2si05OavLQ6ZunIrIgt58usFfpGfevZbH6bbK4d+DaIZx7rHAcQ5bqx+k7R8QUj6ux7HtPi2S8HDcOO9SEKd3U0+uJ+yvo+ydobNF/px4Ttge2fKc1sGuncvmP1E+sJLJsdsiw/6cWIz9r3N8iFH1p+x9KIvArF26t0O60xHDJ+q+7a8ErcWT0t2xkhEbBibdUtJ/wCJl4KvSp+yPZUXmVj9Moui2Zw2sfPdRzR5rcWT0t2J3t+uh/uhz8WEqOtW7x2qLR2LtvYovs2mFPJztQ8nyW3gWtjxNjmuGbSHDwVU7XUVJqqJEREBERAREQEREBERAREQFQlVXFelbtd+CsRbDMo8cmHCzbTvxPdb4uag8r9Knan8bbi1h/IsxMNkjR8Sf5j+Y1QcmzxXMQbMZg4ZfU43KNjgCQ2Uu+K2IZMeV1cwuiTUc+V3VkQ+Mt+KvCEpQ4ezC++774rJEOUlZVabC6lmrjYeHFXGDrrqiO2S87kQiWnAdTVNTo3bbrgpgHHbl4z6vVZ12HnzQWSwzU2wsx4SV3V6654qmpfhwPIIINb0OttyObkZfLP7K4PrLjnPYVTV6+KCAhT8qY9bVITZ7JIOYJaeEpKupM7tioIdJGXWKDY2LtFa4Qky0RgMBrkjCgD5gLbWP0n25kgXNifvYLp/qaRzXNtbQiR4z+fJRynsqb+PO7eq6i0yr0Gw+l6L/wDLZ2H9ji3wcHea3lg9KdlfIRA+ESZd6TgN5bXwXkwI3e6bqfVSAaP7ZniQJ4iYu2YAqOkTM8n0JY7ayK0Phva9puc0gjmFfXi/o5t72aQYxjnBsUkPbIydqw3EEjMSEjwXtCxs1W2N3BERQsIiICIiAiIgjEiBoJJAAqSaAAYkr5s7adojpG2vjV9UycOA0/8AbB9qWbjN3IYL0b0zdrjDhtsMJ0nx260U/pgzlq++Zjc12a8mhwAKA3UBvqKla4Y/rLPL8TgQ7pXeExtw+qyDWQGzrBIbJCcr6TV2Gy6fXVVqxX7FZDEexjZlznBoGZcZY7V1lv0m2xxItlY1payGYZ1mNLosZ4E4jnOEwBrEtAp3QMVrOx8MttlmOqZGIJUvrKd1ZVrsXTRdEMtOlIr3CcIRWslhEe1o1huAY5ztg2hcvLlO3n01wnjw4KLAc0gEEEgEAgijhNp3FtVEC7HO5d/oCALRa7TaXXfm+qAxIZIS/ayX/MLR2LUg2eHrwmRX2hwcGOAmIbZhvekXAPiHCUwzbNTOb8Prc3XGdflNVBn47ePku00vo2zPius0KBK0SYAYb36gjGsQFhJAawTM54HJc5pewNhR4kOG4ubDOprOrMgScdg1w7gMVphydlcsdMJkOlB4XUkJkZnyVt+PPf18F2/ZKzPgwIkds/WRSLNBFDNzj3nEY6sp1GBWF2rgGPao77OzXZDDQ8sFNZgk5xlta6t1NqrOWdtJ6eNuY1afKu7chE/lT47lOJZiJazCMpiRqNorhJU1esDy51W0sqiOpeVUspL57dvU1JoA6y40UXcefipQjCFSdwGZ+lQmpdfuO77YqQJ2XbjQ3+So3AGl27DHegkxoldfl9/ir8yM/PzVIbfDZ9dyjaXSH3wqg7/0T6ImYtocBQ+rZS4yBeZ53DmvSV5BZO20XRLbPDiww6zxBrGhD2uc4l4BuOqC3ukTOa9ahxw5ocDMOAIOYImFzW78uqTU0uoiKEiIiAiIgLC0zpZlmgRI8UyZDaXHhcBtJkAMyFmrx30y9pDFissMP2GSix6mrpTZDOYA7xvqW5KZN3SLdRwFs0jEtEeJaYv9SM7WIv1RKTWDY1shwVYMOeF9+6/YpNs/z4jYr4Zqj7UAyptXTI5rVAKiQyFfhxFyvQgcqX8FRhpWvxlsN5uUw0bvDj9UQ7KFpWytiMiQTEY/1bYbDFb3LOGtkX9yZe72iKSm4k7M3Q+lS4WkQnnUZD9VBh64Be57pGK4EibjMvLsJjJcI0+eIp9VR31w+S57wytJyV6DoSO2HbHQdbVhWezxGE5u7pixDnWUtgatTou0NdEi2xwkyztAhMNwcRqwIfAVO0LlRFIucRMSMjeMRfds3LPsvaGLDayH+W6HDdrtY9jS0uE5E0BN5vOAVbw2elpnP12PZiC2DrxIjgbQGOtEUFpmIci5rda4Oc8tcRfKQzXFWazujRA1tXxHSkf1ONfE+Ky4Wn3alpDmAutN79YiU3axlOcxM1nzWf2N0lZ4ER0SK54iAFsMhgc1pcJaxE5zvEpeaiY5YbyLZlqOniWxrYVqhQ5Bljg6jIoo/wBc6YeQ7/JwltrmtDB0aRBgWRtIlrcIkU/phD+mDW4AGJwU7Fb4DyyytiBkEv8AWx40UhhjEf2gONBgBOeOFc6yQIkZtotQEnx3epYZtlCgmj3uM5ABjdUHlesfOPhr7T7RExXQ7E2Yc6K3Uaa+pgw26rSdrgHvOyS1bmQ7VpCTWQxZ4U3OIaGzhQx3nOc2RJcR4ra221giLaYQLtYNsdmkDN3dk94G6YC1ui9GubZBDbSLbDebm2aEe84m4NJ5iSnGyYos8tfA0UyM202jU1IEIEMGsSS98gwEurSYceAxXPi8fLM5eK7rtHaobNHMbAfOG+IA3ulpLYQJcTMVJimZNLwBcuGIMidnwJXTxXc2xzmkdfyob5b8bqzU2N4+eHO+7YgbfU3m/eAMMphXNWvWGEusVuzShbOjzWVoKxfiLWxpE2jvu/awzA4uLeBKxIhk033Sw6uXXdh7M2DZ4lqinVa4F5JwhQgfPvHdJY8uWo045utP26d+N0nYtGNq2YiRpXgPE3CeyCHH3wva2QwAAKAUAyAwXkXoU0c61Wi16VjA60Z5hwgcGzBdI5AajAf8XBewLKTU03ERFIIiICIhQabtd2ibYbJEjuqWiTG/riOoxvE35AE4L57gve4l8U68WIXRHkymXOJJlxMpLq/Sl2j/ABdtEBhJg2UkGRMnxzR2/UHdG0vXLtrvrLbrEFb4Y68sOS7uk7zK7rkVNt+OPDlvKSIHC7bKklcazktGaUj8M+VyqBs++9C3rJUlW/oUx6ogiHb6eIlTBUYTkKdfNSIFb/lSfwCnLoqBA0wPWUlJvDww+FynK6u3ylsQDrHq7xQVY3nlLlUqupW7xVSThXG/x8fNGj7YzwRKIOBmOq3+aUAvInhTykquJP32fTFNfrhLoqNQZ9n7R2ljPVsjPDJS1ZzGqZ0ExQSyksq1dror2OY5sPvQxCLms1XCGDPVGqZBtDTVWlbsnzu4Kmsd1fIzIvvVLx43zpPatrpXTAjQbPCaws9Q0j2phxJBJlISJN9961oaZY1lvxr8eAVBtz33UoPoqtIwn4UorTGTxEW7Va6Z5+PHb4K/Cbed5pkdlVZbCwzwyGUt0llAyF/ymrIQZZDFiNhtnN51Z5T9o8BM+6tx6VLcYNihWKAPzLW9sJjB/wBthbTi4w27iVk9g9Ha8R0Y1lOG3eZFx8hxKx+y0H+Z9oYtp9qz6PHq4eIMSrWkb3etfPYxcmd7Z/x1YTWP9en9ldAtsVjg2Zt0JgaT+pxq93F5ceK2yIpSIiICIiAuR9JXbD8BZCWH8+NOHBGTpViEZMFd5aMV1kR4AJJAAqSaAAYkr527UdoTpG3RI8/yWThwAbvVtvdveSXTykMFbGbquWWo1lks+qAJ1vmZzJN5rfOZ8VkgYEZU3DAjYrfhOW0KZEsCKVlLHZleulzbT1Zyn10VdbeLt0+s8lGG2nXxUzOoOHHP4eSCvDxnnTaotIJ6nyP1Q/PCkqzE0bt5S6CCc+XzmPM+KavXn5+KoLj1XcptJnfjPrBQKm49XnYqy230pt8ao01Hxr1mqhvyy+OxA1ZjKZ8h9VUiW/lXr4qpbwM8PoogX5y8zJAAl8NuPVVANndfn0bq7ldDsfDJRAy3S8KY3S8EDDZ1hu8SrYH2NZb1ceMs78/DdzVN/XBSI6hxwltuqb7q+SkJn45fW/xVWtOF/WNMJqbGnn9uVygVhRDiJ+G+9TtMWkgJk3DM3BuyvmrjIchcOusFsOy2j/XWkEiYhScce9UNHCrvdCpnl1m18Zutzp23DReiXvB/MDPVsNKxos+9wOs/3VvfRH2X/BaNhBwlFjfnxJis4gGq0491mqN81xvaqF/MtMWTRwk6DZ/+otA4Alp9zVbvir2ZoXLhPDpqqIiugREQERWLdbWQYb4kRwaxjS5zjcA0TJQcB6ZO1Jg2cWSGfzbSJOle2Dc8+97O7WyXk0CHqNAEjzV3S2mn2y1RbW+95kxv6IbaMbfgL9pccVGE36LfCajmzu15jKE3Tu2ny4KTGVpw+gzv5qOvKTRdlgaX9Zq4zcPLwWiki4QZfNUaKXKpZmPmh3yyvnLqSJAN+7H4qgbjWmwDrBVl0ZC/qk1JrQPpPl1mFAq0yylPfOuKuSxr9lBmyRrWUvDgph26/EXbPqpEg3Px+vVFJrJXcsvjdkqQyRs3VByEyqhueFJ3clAZilcDvvpeqk1+Jypyu3oG7K8uU7qhUcTlTdX63+CA7Ce3Dj8+W1Rdlj1yNynjW66ezGnHyRo+xpf9VIgW/Lh18L1R5+ynL7/P57FGW+Wed+zagk0dbbt2SvMZXD7/AElzVhmeAG6nRWUGGXXngoEYzwG5fJdl2bY2yWJ0eLQBpjPzkGzDd+qAN5K5PRtkMe0Mh3ies7DuNv5mTffWy9K9se6HZtHQT+bbIjQ7YwOF8sC+R3Q3Lm5bu9XRxTxtsvQfop72WjSUYfm2yI7VJwhtcZy2F8xuhtXqSw9D6LZZoEKDDEmQmNY3c0SnvN/FZihcREQEREBeU+mntMe5YYZ9qUWORgwHuM94jWIyaM16Np7TDLJZ4keJ7MNpcQLycGjaTIDevnG0W58aJEjxf6kV+sTeBPAbAAGjIK+E3VM7qLWoQcvoL+dVlQZbp0znKYpyGSxmDKUsBsnf1mslsvHHqc1uwTEh59cldIpfSpyw+StY4ZyVxsPwRCTfLdwu4+CrK+g5Dw4qrfp1wVBW7yQVZfTndwkpyFx5i++qg26ld27ZuVNXr4BBfaLsegq6taUv8K0VoGRxocK1+P0Uwdxpu48kF0HESkcMPp9VMN29fD6q20XyM+sRxUp44/DhxQVJ+uRKqG8epX4Yo107vNGtyylzy5qRXVlLGl2E6ZqDyBRXXfLrwVkDjK6WXUkFZT289yo1udduOPlIqhF9/lPbLeArmpW6UuqYXoJMhXYcvLgpvyptVYQ8+vNPw5iRGw2mriGjZO80wAr7pVbdJ1t1nYPRndMUiReZDY1pPgXT4ALW+j6H/MtN2rSBrBso9RAOBJBbrD3Nd2+KFndvtLjR+in6nddEAgQpXjWaQTwYHHfJdL6K+zn4LRkCGRJ7x66JSR14tZHa1uq33VxzzbXXrU065ERXQIiICItH2y7SNsNkiRjIu9mG0/3RHDujcKk7AUHm3pe7SGNaG2OGe5BIfF2xCJtb7oIO93+K4KMZceVcfNShhxLnudrRHkvcTUlxMyTnNxPhmgE8eG4+GNNq6McdRy5Zbu04DZDIz+PI3q6GVnKtwI+Shfjdduzl4q6wbTfz8aXhWRtJjKYbJbMuSm0TMx9d8uarIT5yIUrup79qCuqLzunuxUSw338dwUia+Utg+oUQ7EfS9SKzBrylfkqOd453dfVR1fhf59bFI7ZbZXb1ABw3dHA51Vwky3DfdvKti/51pX6IBXbjyvHJBkHn1Trcqh0+HO9Wm3037JjLfRSA38kEw/4Hfx+KmHHZx+hqrRHX22Kjtt46xQX9bHf4fZWohlPG+7n8FHE3/beqHMnGt3PwPIKRcYOuur1fh/XPG/xWM3YsiDMnq5Be1pCfDyW87C6N14joxFG9xu8gFx5ao4lc9HeaBomZyAxLjcPhvIXe/iGaN0c+K6R9TDn++Ibh70RwHFc/Nl41P1txY+duQ0/D/mvaCz2MVgWPvxcpjVdEB4+rh75r3ALyv0C6Ac2zxrdGrFtbzJxv1GOMzP8AyiFx91q9VWc8NRERSCIiChK8K9I/af8AG2ww2H8izEsEpyfEuiPpuLRsBOK7z0rdtvwVm9VCd/1Fom1kr2NudE4XDaZ4FeKWWK1rQ2cpZ33bVphP1lyXxpee6l9N9ervFUhOleammGG/iFDV1pUpT7blcDN8rtoln1it3OkGZ4/D6q81hvFeEsPsoMGRoR15qcs/tP6DxUJi7DOQF1ZTlO648VIDf8Oio78cSKjq9NY87xjnQolW6mFROZpx3SVTKd+I6mOqKI63kIXTn8RxrsnNSJDdXn19FUGfX1UZb/EqjK7d2zjNQJjhLHdzmpsEyMjfy+U1BtM8cPjzQUwrLxzQXCZcMcp4qpG+mCtmH1Kc7lUjmKdfNBLZhjl5VVxzlBud4+/yVJ+OHwQTDcOvDq9RIyGU+P2QOl5dc0mePXyQTYKdcVlQ8VjMIrl1lsVbRHk3l1TqibTG67JaN9baQ4juwu9ve72Bw7zvdCt+lq1vtMeyaKgHvRntfEyEyRDnsA13ngur7JWNtmspixe73TGiH9IAnX9rABvBXNeh2wut+kbXpWKKaxhwthcBMe5C1G++Vx29stuqTWL1/RejmWeDDgwxJkJjWNH+LRILKRFYEREBERB85emOyO/nTxEnqxIEMwqTo0SIHvNic7lhWDR0KIzVIk4UoZTG67CRpSS9V9M/Yh1tsrY0ETtFlm9oAmXsvewDE0DgNhGK8i0b2ms/qmuikNcZtEhUSkKhpJlWhIAkLqVx5e3vFfHXqsl+gT/YRxEjwIl5Kz+DjN/tJN1JHzks6z26G8yhRWk3y1h5X7eCz9ciUyN6pOfPH2i8WN/HPutRbLWbqnGc28a9VWRDtAN/0PHhhsW5McCj2nff81ehfgXM1XMcx9XTDR3jhItkQTQXhTn824TfW3+KT4+7qVpWvGHI/VTLcpS65q1YbE6MHOB1ayDXCd/EOyF5UolhjMF09x8dV3zXXjz4VXk+Pnx5db/xKXLr5Ktd/XzWL+ILLwRtcC3x9nDPFXWWkETlSpBEiLt62mUvphZZ7X9XMT2Vw8Dd5q2a0mQbpKTYgOI5S4VUgNnVMJbVKEiZfOpz+ldqow0PWXyCjdXH40+qkDddeKnGue4IJTneBsPWCkZzEpiV08c5S2m5QIGWG/Lxz3qoINPM7rsdnFAlM5HKdD0VWUuseKqDndns280a2nW3FAlXoEDBSbdPrj1ioa+Hnf1P4K8wTlsxQXWXS+mSu6GsX4i0shy7oOu8Xd1uHElrfeKxo7gG8+uN3Fdn6OtF6sN0Z18QzmbtRtAdxOsd0lly5dZ/WnHjutb6Y9OGDY2WSHMxbW4NkJz9W0icpfqfqt295ei9hezYsFhg2cAazWzec4j6vO3vGQ2ALyjsez+cdoIlrI1rPY5ery7hlB4l2tF4L3ZYYzUdFERFZAiIgIiIKELmdNejPR1qcXRrLDL3VL2ThuJzJhkTO0rp0QeQaW/hyszq2a0xoJrR4bFbXCmqQOJXH6Q9Del7KCYD2xmjCFFIMv2RJchNfR6IPlK06Q0hYzK1WaI0ZvhuZP3gNUpZu2cF3tscw5tk4eEj4L6sIWj0t2GsNpn66yQHk3u1A1//ADbJ3iqXjxq0yr5+ZpdhP5UVrv8AE0PIyKzG6ccPaaZZ144L0DTH8PNgiVgvjQDkHesbyf3v9lyNv9BGkbPM2S1MitFQ0l0Jx90zZzcqXiiezChadguvMt9Fc/BQX17s75junmK+K0WlNDaTs3/urA5zcXCHMf8A6QJtnvWpgadgTHdiwjcdUhwpjgfBZ/VlPSdx18XQ+LXmf+UncZ3/AOysusMUYB20GXg6Y/2WrsOmCT+XHY+WDu6TunI+C2kPTERsteHxbWe64qZy8mKPrxq06OW+20jAucJTE53tm3xU4drBncQcRJwlKd4mLvJZsLTsJ1CZHJ0gfGRV11jgxDPVbPMUPMyPitMflWf5RneD/TDDxSRlhmKbM7uSm1oxF/IyVyNob9L3DHvDW8TWXvLHfYYrQdUA5FrpeDgR/st8fkYX9ZXiyi54z51HyqgH3OF6x3RSPaDmk/qab9rm93xwWRBiEiYkf2kHyOS3xyl9M7LPYGyu6wv3yV+ztMjSg+CgXC+ZlywoovtNCGkEnZdO89XqUJtgGNEZCE5xDqA36oqXO90TPJdZ6S9ODR+jPVQ+6+MPUQwDVrNXvuG5nd3vCxfRror1kR9pIp/Sh7hLXIOMyGtp+hy1Zs3870+Ge1ZLF7R/tcIbu9L98Sm1rZ4LkzvbL+OnCaj0P0Q9lPwOjYYcJRY350TMF47rfdZqiWesu2VAFVSsIiICIiAiIgIiICIiAiIgIiIC0+mOyNktQItFmgxJ4uYNbg8d4cCtwiDzHTH8Puj4pJhGNZzgGO12T/bEBP8AsFx9u9AukIFbJamRAD7JLoRlu7zDzXvyIPlrSegtK2Wf4ixPe0VLwzXaB++CS2W9auzdpIU6tiQjjqnWAO6kh7pX1xJavS3ZWyWr+vZoMXa9jS4bnSmOapcMamZWPnOw9oB/ZHYdju4eVCTuBW4bphwlrsv8Rwk7zXe6X/h/0dFmYXrrOcNR+s3/AIxJnxC5C3fw/W2DWyWxj9jteCd0hrtPGSyy+PL6X+yrMPScN1CSDkR8DIpFsMJ9ZNnm06jvgfFae39kNM2YERbIYzG/3MDYkx/9R1ubVp4XaprXasSFEhHITPNp1fIrK8OePnGp7Y326n+URNYARCWnB4rdg77rY6P7KCJEDYjptJqAJTH6Zz2YSXN6O7VM1gWxW3zkTq8DOXgF3GjNIQf67ozAxtakCRAmQZ9FReTmlkqOmHttO2mmm6N0a8skx7h6mCBISc4SmBkxs3cBmsz0JdlPwmjmxHiUW1ERnZhkvymn3Trb3lefWu0/+oNMQIEPWNkgDWeZEAtBBiuzGsdWGJ7CvoJjZCQoF14TUUqSIiugREQEREBERAREQEREBERAREQEREBERAREQERECSwdJ6DgWgSjwYUUC4RGNfLdrAyVUQcVpX0GaLjT1YT4JNZwojh/q/WaOAWlb/DvZm0ba7QAf8YU8va1Z3FEQd32N7EWbRsIw7O0zdV8R0i95F2sQLhMyAoJnMk9CiICIiAiIgIiICIi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3.gstatic.com/images?q=tbn:ANd9GcQV8_mHQIMM44Om_ccRT1GOtL8KEOMwE0IYMZMgPDcbazZEiwDE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0338"/>
            <a:ext cx="2808312" cy="294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64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Cumplimiento profético, las dos bestias: Estados Unidos VS, Roma.</a:t>
            </a:r>
            <a:endParaRPr lang="es-CO" b="1" i="1" dirty="0">
              <a:solidFill>
                <a:srgbClr val="FF0000"/>
              </a:solidFill>
            </a:endParaRPr>
          </a:p>
        </p:txBody>
      </p:sp>
      <p:pic>
        <p:nvPicPr>
          <p:cNvPr id="4" name="Picture 2" descr="http://p2.trrsf.com/image/fget/cf/619/464/images.terra.com/2013/02/12/obama-y-pap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8640960"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056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92088"/>
          </a:xfrm>
        </p:spPr>
        <p:txBody>
          <a:bodyPr>
            <a:normAutofit/>
          </a:bodyPr>
          <a:lstStyle/>
          <a:p>
            <a:pPr marL="0" indent="0">
              <a:buNone/>
            </a:pPr>
            <a:r>
              <a:rPr lang="es-CO" sz="4000" b="1" u="sng" dirty="0">
                <a:solidFill>
                  <a:srgbClr val="FF0000"/>
                </a:solidFill>
              </a:rPr>
              <a:t>¿Qué vio juan que subía del </a:t>
            </a:r>
            <a:r>
              <a:rPr lang="es-CO" sz="4000" b="1" u="sng" dirty="0" smtClean="0">
                <a:solidFill>
                  <a:srgbClr val="FF0000"/>
                </a:solidFill>
              </a:rPr>
              <a:t>mar</a:t>
            </a:r>
            <a:r>
              <a:rPr lang="es-CO" sz="4000" b="1" u="sng" dirty="0">
                <a:solidFill>
                  <a:srgbClr val="FF0000"/>
                </a:solidFill>
              </a:rPr>
              <a:t>?</a:t>
            </a:r>
          </a:p>
        </p:txBody>
      </p:sp>
      <p:sp>
        <p:nvSpPr>
          <p:cNvPr id="2" name="1 Rectángulo"/>
          <p:cNvSpPr/>
          <p:nvPr/>
        </p:nvSpPr>
        <p:spPr>
          <a:xfrm>
            <a:off x="179512" y="2029490"/>
            <a:ext cx="5040560" cy="4031873"/>
          </a:xfrm>
          <a:prstGeom prst="rect">
            <a:avLst/>
          </a:prstGeom>
        </p:spPr>
        <p:txBody>
          <a:bodyPr wrap="square">
            <a:spAutoFit/>
          </a:bodyPr>
          <a:lstStyle/>
          <a:p>
            <a:pPr algn="ctr"/>
            <a:r>
              <a:rPr lang="es-CO" sz="3200" dirty="0" smtClean="0">
                <a:solidFill>
                  <a:srgbClr val="FF0000"/>
                </a:solidFill>
              </a:rPr>
              <a:t>Apoc.13:1</a:t>
            </a:r>
            <a:r>
              <a:rPr lang="es-CO" sz="3200" b="1" baseline="30000" dirty="0" smtClean="0"/>
              <a:t>.</a:t>
            </a:r>
            <a:r>
              <a:rPr lang="es-CO" sz="3200" b="1" dirty="0" smtClean="0"/>
              <a:t> </a:t>
            </a:r>
            <a:r>
              <a:rPr lang="es-CO" sz="3200" dirty="0" smtClean="0"/>
              <a:t>Y </a:t>
            </a:r>
            <a:r>
              <a:rPr lang="es-CO" sz="3200" dirty="0"/>
              <a:t>yo me paré sobre la arena del mar, y vi una bestia subir del mar, que tenía siete cabezas y diez cuernos; y sobre sus cuernos diez diademas; y sobre las cabezas de ella nombre de blasfemia. </a:t>
            </a:r>
            <a:endParaRPr lang="es-CO" sz="3200" dirty="0">
              <a:solidFill>
                <a:srgbClr val="FF0000"/>
              </a:solidFill>
            </a:endParaRPr>
          </a:p>
        </p:txBody>
      </p:sp>
      <p:sp>
        <p:nvSpPr>
          <p:cNvPr id="4" name="AutoShape 2" descr="data:image/jpeg;base64,/9j/4AAQSkZJRgABAQAAAQABAAD/2wCEAAkGBhQSEBUUExQWFRUWGBwWFhgYGBkXGRgcHBoYHBccGhocHCYeGhwjGx0XIC8gIycpLCwsFx4xNTAqNSYrLCkBCQoKDgwOGg8PGiwkHyQsKiwpLCksLCwsLCwsLCwsKSwsLCwsLCwsKSkpLCksLCksLCwsKSwpLCwpLCwsKSwsLP/AABEIAPUAzgMBIgACEQEDEQH/xAAcAAABBQEBAQAAAAAAAAAAAAAFAgMEBgcBAAj/xABKEAABAwIEAwUEBgcFBgYDAAABAgMRACEEBRIxBkFREyJhcYEykaGxFCNCwdHwB1JidJKz4RVygpOyFjNDw9LxJDRTVGNzRKPC/8QAGgEAAwEBAQEAAAAAAAAAAAAAAQIDBAAFBv/EAC4RAAICAgIABAYCAgIDAAAAAAABAhEDIRIxBBNBURQiUmFxkTKB4fCh0QVCwf/aAAwDAQACEQMRAD8A1gClaLV6l8q8izYNxSyikzXSqlOO6a6lFeG9LFGgDamhTRTepBJpspqb7OEACupTXEKm9IfxARdR0iQJO1zbyv8AOjYR1Sdq4lNQns0hzRzCkgz0WCf/AOT7qeRi5WUpvp9rwJ2HnF/UUGwokqTSVCmn9RSQmAqLEiRPKR0qoZhxmo6E6FIeS7pUndJICkqE8xcGDSWFR5PRdNN6UhN6C4PONKEtmVOzpAv3jvJOwEXo0gmBNz4UYSUtoDVdnuzml9nSCu9K104olaDXdNq7vXr1wT0V2uAGlE0rOE0qK4K8KQIlYrOss/3+N/e3PkitHVMVm+Wf+Yxv725/pRT4VtnGkJTXYroFdqqFEqFeTXTXptQOFV4mkoNh40zjMWlAueRPoIn4VwB5VD83zZLLXaHvAkJTB3KvZqarFAaf2jCfdPyqgcZoVh3EgH6hbgcUie7IPeA6XINrXqcnTKQjydFwczJKVtNjvKcE2OyQJKj4dOtScQylaFIUJSoEEdQReqtww439IIA7xSRJUlUwRtGwifjVuJqcHyVhkuOjMC84zjuyWVrCZSJI2CVdmZJGyFdetXHhQJDR0zdUmdzIBk35mb0SGVtF7tCgFStyROw5TtTiMEhsq0JCdR1GBziulB3zGeRSXEeJqjcQcMuO47U13QYWVGYkQFXvewtV2muk7RRStgUuOwPkuXLTiFl2TpSAkwIkxJBtNrbWvUnOc3+j95XsqSrSQJ0rSJE+BHxHjRZXtGgfF2WrfZCGwJm5JiBBE9Y8qEY8FUQWpSuQ3lXEqSyHHyEFUEC5mwB0jne8eIo2w6VCSCmeR3jxqo5VkL7K2EOp1oAPeSdSRB1XkAptHWYirpqox5dSOmop/KJ1VyTXi5XgunYgqJrprhXXiug2CmdIpKq8V0nXSNhSHDtWcZYP/EY6f/duf6UVoijWe5an6/G/va/9LdVwdv8A31Oa0aMtYAkkAeNqaacG3Pc+pMfKq/xY+ttCoktupUhXPQqO6oecbdQOtM4DOFOtdqiAp3UAf1Am23MgD3mulkUOxljbVlpS6DcX5e6x+NAc+4gOGJSsd1UKQoDlIC0Hx6Hxoxg8OENpT+qAPxNAeNsAp5LaEJJKtYmO6JAnUeQ/CmfVgilypkvKsx1NtJHtKAUo9EqlRgxBJMig/EOcOsuhtQCkFYhf2ghRBIPI3GmaJ5Nl7rSm0LAUlKDCknujlGwPw570/m/Drb7qFud5KQBp2EzYyL8zbyqcYyapjJxUhnJ8QXHSonVCTG0JBMAecD5VKzfKEPFtS/8AhK1AWg+BEbTB9KfYylDTqlIkBQjTJI3km9+QtUpYtS44OCpiylbtCH2EnSvSJAgGLgGJE+griVeFOtnU35fdTSVVRrYkWLBuk+NcxB71IcMafOoudZ000AVKEm0Aif6U0v4hS2SgaW1BUPCq4zxnhjbWAenXy60aynMkOXHOkh3saSdEtSu8a48bedhSuZNcVdYHrTRWxHpDrnLyobm2Z9gEqI+rJ0rN5TI7p8RYzU9xVzQ3iFla8OtLYBUYAkgAXFz4ChLsMfuQMo4nS6gLUoDud60Su2rSNzHTzoszi5RrUNAiTJmB1MeFVHJ8hfZWw24ApvvXEECJUf2rmNxzNXSKjbvZWSXoRn8ySCnmCUwREK1kgR8/Kn0YkFSkjdMT4E3jzis7aWGsYtsFfZoCgi5IQdcDTJtbbxmrrw8yEYZMT3pWSbklRm5NyfwoOXzUdKFKwl2lNNYtKhKTIIkUP4gKg12iTpW3cHcQbEHqPDwoBw9mL6mk6dJWsaQTPcSCbxzO5vQlNR0zlC1ZdSbVRspT9fjf3pf+lurhhmNCAJJ6k3JPMnzNVLIz9djf3tf+hur+H7YrWizcS5eXsKtCUlRMEAGDIINjQzAcFhDCQh1QUDJBSmN5IBjWI5d43q1JpOEFlDxqqgpXYnOSWjoFIxPsmlikvDumjEU9FhSHtj4XpaCCgXvXlGR6UfU4UvkabmnAqUCgWL4rYSSlK0rV0Chy3HXrU5vjtjRTfQUwzwTrCiABe/SqrxJxilpYaaMrKgkHz/AXqqZtj8S7itK7IJKrGU7EgK8BaxoZgmZxI72o3k8k7yB6UraastDHTthjNMTiHO40tZ1KjeCoAEqJUbgE8gaGo4cc3fUI6bQOXODRjLM9IQtQa7iF6StN4A5qEz0qZiQXMOlRHfeBCZ5AglP3Gsks2SPy1SNCjGyt4jhxtRlDhsNk/C9TMHh8RhlpIKiImRB9Kg5Wg6gRqOySBHtTcfOrNhs+StWjSQUzrkCU6Y394p55MkXS+ZHNRLDw3xEXe6oeAP43NWHC3JNUZ3Fy2XmETpkztMb7cxvU7hnjMOpKTJ/aNiPDx+dPgy6d6M+TFe0WqZrzot+edR28c2ftj1MfOpBTJAqsKk7JNUdWIgeFJIpbvtUkXNJPbOXRBGTtErBbRC5UqwuSLnzp/CYdLaEoSISkQBvan0jczXAKeS6OTsYxmGS4gpUJBjw2M1GayNCHErQNACT3R7JJ5xysTtU8Ikx1NLd3PupXFcdhTd0MrFU3IjD+O/elf6G6uahVHylcYjHfvSv5bdNg7f4DLo0SkNnSsyd70qaH5zikIRK1BM28/TnVE62Tq9Hc6zYMJ1xqB3jp4V36Wl3DhxsylaQQfDn6jbzrNM8zwNOutglSVAFtO+mQdVjsKC5U/iZSlDykNzJCVFI8ZHMxUYybTlLS9DX5FJV2Ec04pV2qm0au0B7sTPkdoosxxviwjQoI1JgFRBKr8jfST5f1oJmbxwynVqTLjkQqJIHUdP6VDweLSAhOletakqBKYCheIMmTI+dCLfG4os4xbqRZxxXi1rLSVaCSSCAkAC+9j41lC8CsY0oUowVnvA7ybGr0zilgOzbulIJ+Hz+FBMG8oNjSAVFQIMSomRseW1VwTkuX6J5IJJUqL0+tpjChapK9G6t7AwZj18aBZDgSMOcS4nWVnQkad0kkJt+sZ+Vc4xw63Qw2CrQvSFGe6JHJJ5xRNeVhbycOlag2wgHzUTM9LCsaSjDb72/wv+wrsh4HEhKStLCksrCg4ntElR0xrV2c6rc+dEVcQoff0sXQhGlKjqCdRgGDGwA3qrcQY1ckNuKDal6VqT3Q4diRFp6qtNKJ7NoJ7RKLQkyYB5d8C3v5bGreUpR5PtgWuyzDLlNoc1gJSCViT9YpQEjQAOuxJvXctzltwl1lsrccSlpwkpbGoX0gr9pccgDtvVaZccALjuIbUR9oLLi/AJEQPOxqK888iXUr1oWT2rWooUbABRgzBG4HTpQ8j3Zz2XLKHkMsq7PtCiSopWBKQbKIIsoCOXKo6+zYadeY7yCNR0e0NpkDpemMvZWGUvNn6xuAUk6UFJ3gcwRHTahqGlMY55pJ0ocSVC9hqA2/i+FZ4xTlLf5/rv8AwUboa/2sex7rWGaSW21KCVqm5A9onwAk1s2CxzXJaSANIvyFqw/Isf8AR31IWAdSoJsfAHqI6dOVWpOLIdDYNrKIH2pB7vvj31rySWL5YRpEHi57bNEXjEBSUqWkKV7IJAJ8utSEis+zXCqDZcSRKEwpJGpJAJJHUEGb/OgGKzp5spK3HAtQCkAEn3mdt6ljksm0c8T6NiKe7NRl45tK9BWkLjVpJvHXyrPMRnT62UOpdWhcxOpUSP2diPMdaBtcYrWXVOhJcWgg2IBCUlMJE23mrNuabiuhPKa7NqZTeelNqVes0wWeY7Do0ILaklKYS4SSDpGqIPdHht8alYPjp5C0h9CFA2JbnUPSSCPdXSakqiwLFJbZfjWeYNcYrHfvJ/lt1fsPiEuICkmQRINZ9hT/AOKx37yf5bdN4f8Ak/wLLo0DPM4RhWi4oFR2SkbqVyHh51Rtbzq1YjEJMgHSjkAASEifSes0V4lznVikthOpDY1H+8pNvcCPfQhxXY4da1OrWuNIBJKSoiAQCJ2v6VHNNv5UacMeK5NFewOTLxLusgqUoyZ35jf7KRRhksJhCtSFo7tkKKFqBIVpVHNQO9R8pxamu+PaAIHh1870ay/skICW9RN9SlEm6jKtIJgSZ+NQzZNO/wCjTTT0VrOHD2hcT9lQ8xAEU/isUw4GigfWJcCtd0jeVSmdIO2w3pWZPBDjiFiJOseRA2pGSZIXEKdaEqCpS2SEhQHUwYJPSqKuO9ewkq7Gc4cCWXymdQJj+8Y+Qk+lUrJsWtx5CJMAzv7qsue5i8vDPD6L2QTIWrXOk8wBG58OtUfAPFKkq6elbvCwaxyvsz5p20bBjO8pkwT2YHPnFNPYVwPrKgR2iQBe55X9KRl+JBgm406idpJM9f1QaL5g4O65aQNt7cq8uTalRZJLQ1/s8nEOJacIDTQBhNgVePWiuN4MYUwW9UAi3MjoR5Vlmd8bvYd5XZmyvjFWFTOJewLeIexqWW3CkEBJAEkCFKBkVq8jJFJtkZNXSY3wjkSHMWsYhaCnDHQAnZa+SiD0HXnV5zDhDDuJ9kTuCDf38x4VliMjwgV2jeZNIJgkjWFSb3uSfW9TeLMxx2X4dpQxYdS9t3IUBpkGeciqZccpyXF7+6aBpbstGXvobWpkmQjUgA72vpHzHmahcR4JJAdRJMIjbZM284O3VNBckZW5l4ePtKWtZPMkQT99Ou5zqbISNRjvJ6+Pu+VZVhayNxf2Za00gG0mcaFclEGDaZ9oEHeCDV0cwOl4vrVCUJC0CwBjb49etV3LD2zwlIIQAocjI6+abHyFHOIHlKC0pBICALTExeCPzarZ23OMftsMEPsZ6pRflhxaXVykp06SPY2JkEkGY86g5xg9C0pbkuwpBE7ITBCj0F6N5K2HmkKIShtKQkhO5IGxI5fOpfELDaXGnP8AiFKk23KTePfJ9Kz81GWkBexWnWUhoNqVCGu8pYkSSJJ8jeKEhzU6wrsQhBWCJMqVM6VFPjKT6eFGMdl7rqyFH6tQ0+XMbbkSabyvL3HMShCgIZhRIAAJTYavgapCSpsaa9CfgWUp1QSoxcmTVfzRx5KgopQhGoEQkqKxPeE7CBeKPkPMgKKBGopXB3ubjwqEc0LrvYttlaT7RPspmJEx05VPGpRlyqxnJSQ/wtxgWyWUkqBGsarkX+yPdI8DXMixZdcxaz9rEE7R9hvlQvibIWsMhD8qZWF2WEqUgqIKoJGybEbVK4QxGsYhcRqe1R5tt16uDhKHKKPOyqSm/YsQwq1OqcWD3yXCByB2HuArudYdDiWgtaG0JJUdRAuI0gdedGcmGkkPutLWqSCk93SBYAGIgUrOMkS+AjsytJnvWGm26TvNeTwlz5SNnmrpANOShbSSi4UNQVEGJtHQGKMZbkqBCoMnx2qTgkOqaTDIBACQdYCTECY3AtMVCznDFlGt/EKQOSGQBJPiQVGprFNyrtHPNqmOcS8HoxSU97SsCAofI9aA5Qh/Dudi20lxaY1d7SPAz40zieNljutNkJHNRMn3/jTeU8XpS4pbkSoyoxcRYX58q9L4TI4df0ZfPitXY9xJlmNOEeGIaaUla+0ltyCkH7MFF+VweVY+EaHDPIxA/PlW28V8cj6K52cEkQDNxNYm4ZPjv+NavDwcb0BytIvzeOIwrJSgmylFW9hN7cgKsWUOdu0B9kpgeMTHxHyqmuZoE4RDOqVObxyT0/PWrHgMecOW9QsogAj2Ugiwn1rz82LWu7dGiMiofpJysNLbI5yD8OfSlOZur6A5g1CRKFoPQzJBHQiTbaaM/pZbCsM2sclxPgUmKqDbpKkq5Kgj4W90Vu8NLzMMW/Q5RubBjOAKpi0GL+6jPHGeKxKmGkghptAbbndRACVK99h5UnTp1G3KnMjwJxGPwzceyQVeABn5VdyX8n6AyY1BGn8PZYWcvZbUIIBn/FMg1Tc/wjTYUJUhybaRIUIBERsYrU8WRcTb2vnPwrGeLcSO3MTEwobQoSLddgfWvH8E3kySfvsMv4oP8AJDj2laiApsgQIVBM++OfhVhwfAr4xLifpq+zbShVxqUQqe6Uk6REe0OotVR4AwjbuJSHFEJj9YpMn2RIIi9akrhttjW6h95sqEqKlhwEAGJ7QHateWoza/+Em37iMgwTYLoH+616wOnv67xSsRlbeKcCyT3TCYNrQOvP7xWWZnxW8RobccKQVEquCqTz8PCpXBHFKEuqaxDhbMQ2+IlB6ExtfnapfCyrlYXKmXzP8AI3m3Gzh3kJQ4oN6Fp1aVEHvJO8QLg+c1UM3zl3AYh1CVJeUqC4Y0EGLAAeEWo9nHC7K2xiDjXnHUDWhYcSdttKBa+1VPFZcHlErkod7yHASYNySs7gjnPjSxWNPf96Ghya2QzmuMfXJAc6ICoBESYEiaN5NmOMxBDbDbKAInWogSNxYWVvv0pkZYppbT6AVlCAFpsJOmCY3Egk+fnU1nCdmsuKK0vKuVIMA37otY2jelyZcctUvt+fwVUJegSznFqcbVhnmglKCgr7+oKIvCdrEjY0D4NxQcTiFpFi8SP4EU5jsyKme1O6FAna8GPE3Bm/WvcLKBOJKRAL0gRG7bZ2tV/CatE8yqCJbeDKQOUbEEk0WRxNiUNBJMiIkC8edVN/ikpR3UKKv2SCPcaewPFIX7aXEkcilMfBX3V6vBeqPObYfZ42cSmEkf4uVCswcdeOtawo/3p917CmnMS06dQEHnyPqOdTcPg9aYCyCNoi3mD91FKK2kJbemDFOdUn0rwRrkbR1FScZgFpPtTB5jTPlyrmHxqkmFpB/PlequQnEHYnBykpPPpVHzBspJPK/nWpYnSoXEeIv7qovF2WFGon2SbeRmfjWd6lZoxv0AuCf1LTMnlV+xbgdwqUAkrACiBvqkW8gBWcYR/QQQaueWY2GgQZcUQB4dfW591Q8RC6aNePegpjD9Ly5xMypF/LRJvz2qnYUupaEtdogbKuCIjUJ5gW8pHWrVw+8ELWgnuOyk+HK48udJazlzLGV4V5vWlStSFH2FiU2PUHTcVDG/Lcore7SHtrZU2sYpRCQ0VEmwmZk2EASb1beBGTh38Q8+goWEpiQUwFEg2N4sBTLHGeFbXrbwTCVzIIUSR/dEQDPxqwdip/C4vFupUjtBDaVWOlIkG/UwPSh4mb401SdIPPm0mSc74hDarnulMyDyi9+XUWrP8YrtlOqEk3ItyPMVCxGeuLQEqM6B8J51J4Ya1lckgd0RMT3hI8qbFg8mLYrleiS39Uw3CocUC4SOVjpHWZ+dJw+JxD5A1rve5MdBA6XNSlZakJLguEquDe8cxyBBolkOTLi4LRSJSqQRy8aMsijFyOogYbhhYgkgKmYJmR1EbdOteHC6ClV4cIBEnSAJlVvTejOIDn0tbfa6EqQFJnkY2SOm+1MY1JKW30jtCBCgBZQuD6waiss29spxRAdy44bsXEjtBImJI5bR1j4UfyZSh2kApQtUpTO282t4e6hWWZkhtKZSU6lGxJMDf3bWpvGZx9aFJVpbUkpJHW/hblvU5wlk+Vr+x48Y7JWLxTvaOpKi2Ud9Cha1vOR4UnNs1JQy4lUpBClRIn06b0JOYKU2UleogRvuKRl+UrcAO6eVUWKMacvQHO3ol4TNwtDyFA/WKMef/e9FODnFaX9W/awfRtAHPoBQfBZaTK0jTpXpg8wfvo/w77eK5fXf8turwpSdf70Ryv5dicZlBEEgtyJEiQfw/Nqjoy1cSlII5iRPuqyPtOPYZlSQTpJSRpMptIB8I29KQrIVJw/awSQZUIi1pt4VpUzJxK+vLgSBCkq5yUx7wal4UqbEEbcxeo+b53GlIJURJVaQB0n0qXl+YYNTcuvONr6aNQ9CAfjFUV+pNr2Jycw1CCAT402MODuOtrwKFY3irCs2bDjx3snQB/F+FVjMeN31rgJKEfqi5PmaamxeJeWHGpKUKAWOU8vChHFuXKdbERYxJ2vccvD41WcNjW3IKiUq8eXrvUl1bw9l7UnoTNLJewVplUxjBQvT0P8AUUc4XxaNYCzEbX8bgDrtUDFySoFPT8ioeHQUqIggg7c5FBrlGmaYunZcsdmHZOFdiBA8pHKtE4d4gwj7H1pSrlCoPwisVVjSQoXMiCD4CxqEzjVJ2JAPjWWfhFNL3Q7mfRrQwCQFJS0D4JTPyqlfpI4zbUz2DSpJ38BWUu5gtUSonzJptbx5k0kfArmpSd0cppdDgX3lAc5FWfhXA3EmxSTv4x76rOXN6lbTf/vV0ycaEQCJm0+nSr+Il8tIbGt7JL7Sm3ezKSW3dMKjUJOx9I2O4mj2VLUptQdQEpT3f1R/CajZVjHFKIWQUfsmDPgpJtFFG1NEFClSFbhapPhvXjZZv+LRq4+pCwmWpX2jamVgJMhRIUCD+orlt983odm76mEQ0O6kwRcnwj1qdhMgcZW4pDxWhaFDsyIlUdyDMW69KgYZ1x9l5LiNK2YufaIM+0IuLbiaeLXK07WhVoAZu+HezWJHMpHn+IpODRKyiDKzKh0rr+WlTSlWGnYTO3Kaf4eCghJVBbcK0KX9pBix2/N69BtRhp9AXewjkeFwocELMuylEiwKTeD12IBqOxiUYQpS2+HVl4lQIItEERc6p5+NSUYTENoRh2Wld1wrW4AFAiRtbbwovmGS4XDqcxWnUpJkdAodB1J+dYpZEn8zbvpa/wCfY70JS8jTdyVAe1oB7uobGOvhQ3hbHB44lYsFP/JtA+6m8xQ47hUOMuFTRe1vJUrSQmxieceHUUzwQ+FoxCkzpL6iNRvGlMT41TwkXTbf2/BLO9GmtcRdosJ7FQTEFRgaVeIuCNhvNxY1NdQFtqTJGoEe8RRpthCRCQAByG3rQBb6Q4b2Jrcm32Yb9jPnuD3gtSigpSEqVq3FgffJj30NRw+pd7A+Aj1FbGkSClUFJEUBOQHWUjbl41SGWzmZbj8vWgSpvWAblI7w86EvqTsEEedj/WtJdYKZmI2objcqS4nlMxNo/O1WtCWzKlYNQJICjPMT0qXg23DbvQOcRHrVofyZaFQESOR+43qI4pTcykpkbW8aXkOtg53BzCSTJMJ8LGPlUDMMCtLiipIkm/gSPhVhy7CDtEOTdMmIkSAb+n4U9gXBiArWU6lTbYmBYisvnU79DVGGijlRCzq3FMrNzarSckAeCVEEDvEbTGw9TVdfPfULCfQVphNS6FcWiETUtjCFSwkc65hGAoyT4D8aL5fhVlRKExyH9aaUqOSIgQWVgCJn3Udw2LUIOtHrAruC4KW85C3RPNIPe8bcqmYbhpLrqmmg33DBUVSfOxvWOebG+30VjFoMtOFLaShSBImQLHePz4VOw+etABL/ALcQTAIPu5Gq1jMQ2yotLS8ADBcSkAJ/wnfykUcwuQOdxfaofaUAYUIJHIpJNvhWCcIVcv69CvNvoO4fOU9j9SnXojuDeOl/Db0p7K3xiQs9mttae6UqEEyJBHUb0Px+QpZCsQzqC0pPdk6Ta8iJ8d9xQXAcQqxKCprU28z3lXOlQ2gbjc7VljhjNNw/fsM2RsZkrzeYgIT9Wo7AwlYg6p5TY2o7lnCjLDpWtw6B320RtMa5O52TU3MtZa1qQC4lKlA2sYMx4xQ/Lwt84bF99TCAsOBKSoyLDu8wZiROxrQ3knFbpdfkRSRNz3PFoDCcONan190puCmbidpi16lYXBKxS9KNJXhllL7RslYUDJ26bSOR6ipuDyFCcIhJ1IbKlE6VBJCSZIUoqhMkA2PUU+xnOFw4D7ZLgVqQtySVnRcJM3VY2PSN6lHEklrr1BLI/QYybh5SXHy+2ltsAJSm2nSAYNoSQBYyKreVNsh3FDDx2XbDRpsI7JrkdrzVzzRCMYkOAupSppSZSY1DUJBSRcGJB5iqDkWFLLmJb/Ve+bbZ++tnhopSlRCbbWzYcQQhkgnwnnNU7McMNWpPIzc8qT/a6nFgKlInbr5+NE3cLqAKd+h2NelEw8rJWBxspuSenhRNhvVBB51V0YUJ/WSfEyKLYTGkADx93lS8F6D2wfm2D72ki4mU9Z2IoScAlJMXkbXkf186uOOwaH4vCxaeRFDsVkLgEJVI+PxpnOKQNtlbxeXrABEEeG9Z5xdjD7IJ1q6chzrYsLwsVglwkHkbfKssxmBScydbDgUGyL7X5pA8zUnNdlccW2IyVkKbalUQDq98/nypzF5Xh2EqUhsuE2B1Hu87RzmBRHLMuMErhEKPK5HgfWJoVgsXiGHVIW2dGrUnuhVpvF+dYOTlJ8X/AF7m56S0JxWYMOqDqR7AAUk7gifa8zt5VWU4NL7qjphIPWPSj2bpbK1qQhKSs6lQSffyJ3NuteyzKZgbT1/CtmNcY2ZpTsg4LIYMCTOxkWT7pmKLu5DqUhSHICR7KpAB8CflUx9CWE6j3iNkj7+lRjmnaKgjvSAlKdhtuetJJye0FSQbweXolSkae1I35TcG02BFNZfw0ylaVEqad9rQF6gRzImTBPjzNPZdmbepTY7h2vAIMR/WjrKUKINipIgqtPKvNyvJC+zRGUZFVfwgxSkvYd3vp9pCtim1iDO8xz9K7nDbeOSW2FBLrI7o2QpNgYjaDsfLrRrB5AywtLjaVBUFKhO4PVPWekVFwXDbeHeDzDbi9UoO5SkfaMxvaAOdPCVvV66/yc3WxZwLykYdSFBLiEpDiCSpKhbUJEzz5c6lYbLWi88W0hK4uAICiQSgm3UVIybh5xPaFxRGpRKRMFIJkxI6U3jFIZUstgharlU6tgAkXO0UY4ndL/gSWVJHs5b7RxCSdJbIWADpk8/IeFE2sWyGAyUkIj7JCPtajtEXqpLxylHUZ1bTynlavJQ+SRMJ8RevRjhVGJ5WWl1/ChoIUCWwrXpJK7/Omm+KsI0gIQgaEmQAkWJ3N+fjUTI+F3HwVAd021KO5BuBHzpGO/R+4qQkQr0IPrRWCF7A8kjr/HLY9hB33ED5z8qCZXiu1exSxfU9P/626EZlljrC9LjS0HrpMHyPOpXCaSA//wDb/wAtFU8qEFcToSk3ssTCu8DOxqyMZsmYgjp76pbWLIVt+edGMDigsjl5/dVVGjMXII7VMwPA1BXhnG+WpNvMU9hXtA3gTF/vqSnGo1ALIAO0Hc1Hk09F0QmsZH2COkg/GieEzAkCwnpUlOVoIvN+k0+1g20+yPjvXSnFhI2bY0t4Za1EAhJNvKsDyzK23XVPFRnUVKHmZsa1P9J2YaMP2Y+1MxyEXrOOGS2yw44oAgWud55RPWPjWNt8ZSj+DXjSVWG86Sh3sUJcKCoEpMSDMb9JNCeIF/RSAV6jpvfUdtpItRTDZ4wsFam5DQBSrRABOwSTznlWecRZqp15azed+mwsPIRSeDxycqa0imWaLDlwYWAEqJUTfpAid7xJPuq95Jlza0gkjpPl0nxmsi4eUdY3I3I63ETWl4XG9mkg8ufTvH8a35I0zIF82yGErCSCSBEi3etPzql5NkxaeUVWIURJgg9L8qtLOabIUSZAUJ6SSR6ClZZlinXHAUggCUiTcEGJIqTvpBTBPE3DvbFDzSgFwAu+meh8CKYynK8U073lhbe02t6mPjVwTwu7IMCCmExqBT5jY+tHcBw423CnAnX1sD7gIpLaXENkbLmYSI0ib9f+1FMOwDyv4W+VPB5uRAn5VISsHapeW4nOY3/ZqSIV867/AGO1zbQTESUg291PIJHKlh3xFOhHshOZGyQQW0R4IA9xG1DF8C4dRGouKA+yVwD56QD8asDlxv7qiDEwfZPrTxlJ6QKQ6hAQgJSAEpsALADl6VzX5VExBUozt4cqQEKjaffT8H7g5EpeHCgQrY8txWZPshONxwSIAfEQLf7lqtHQtQ3FvOs6evjscf8A5x/JarkpK7GQ0vCELCSJvcxb39adcwKkC09RaPd1q/YnJFRBEiZj83pCsMhSAhYEC2xkepvWjmZuDKGc1dCCLkEc55dJ2qdkOU4h65B0nmr4GTt6VbPoeGTP1czapjbpIhCYiw51NyHivcfwmXkJ7xk+FgPxp9TMDfa80jD4dcd5R9DQXjXNFMMBDZOt06ZHtAR3iJ5gfOpNWyqM3494iU7jAEAKQk9n1CiY1Cfh6VDRlTLbiGVSe1UkgT3UDZI6kyfdTTGFClmDsbeYvf1o/luVJcWkr7yx9oEgptIisuWSgvsao7QN4swYaW2jToaSiUi8E8/db31U8rw6HVKKxvb1O358KvX6QcrexbZUhSQzhhovJU6s6dUQLxYR1qoHIHW8P9LSJZ1xvComCY8zHpWrBSxpXsjLsnYnLm8OlK0m55QBYbfnxp7/AGiBaSUiCLK8wUiZ5nn76lcPZQ1iMK7isUpWgK7NCQYJNojqTyr2D/Rw7oOiVSQY2SCRYSRKoIM1W16isjZWh1/FoQLJnVFwQUqOqBzt8hW05TlqW0ybqVck9YigWQ8JhlKHFmVoTpE/ZHMC16OrKhuIE1OTTFJymiedQsVl56zXS9B1czv4+6lOPkjmDyqbbXRwPZw6xaSI8qkOIVXVukeFK1pi5n0owlL1C0OYd8jdQqWhSVDcGg7rqIgifSh6207tlaT6/jT0n9hS0rbPKuaDFzVVfxL+mAtQPiLx60MdzVxIgrVPqJorHfTFcqLliMGFCAY8Rv8AGqvmeV4gA6XSRymJ99KwTQWkGVmbyNVFGsESADqjqd6ZKu2B7KtlHFriF6XgY2nceo++hDWKDuKxi02BfEf5TQ51dnsj1TKR4WvHvqh4FrRiMWDyeH8puKLr0Ghd7NcOcImBJNSu1BFCWsmSlRIJE73qX9KbRab++ufH0F36j5YTzCR7qVriyQKHPZnIJCTA3JgD1ql5x+k4MuBtEqJ2IFjflAmu42E0ftCLmBWV8fcaJLqmmu8rSUzuADvHietCcz4/xLqSFJKQZIEzI5A9OXvqqLLjzuuO8OSRYAWH5NcoookG3YRpAupSouI5CfS1FMqxC0qKbFYUAoggiIufjQJxtxwgibCAeSZ38yfuqblDxQsJSFKcJIjcqgHn6VHJDkqGui2uFbz+GZTsHFuOEcu6AkmPEk+Yqy4jh1LoKCdDTdkpSkCVTJUZtG1vMzTHBeUaUrdVdxRm49m2wqyKE8/dSxi4pIDkB8k4Uaw6dCDqQFFYSQDpURG0RAG3rRj6OBy6U32WgAjzNPggwSdwKpQtilJEbUlJSsRG1Paa4kVNnEV7LhFqaZUEWIvRGkrSDuAa7QLIq3UxyimFlM7SKlqwSTyrrqEJF4AFcmkHsZZIHID0p9LiaHK4gw6YGtN9qGYzj9lu2lSvAR98RXeZEPCRYg2CZt5xeoOLyNLm4Hu/Gqhi/wBKySYabPhP5tQ579KT6T7KT0tXKW9Ibg6LY7gnWfBPUez6jlXEvOfrfGhWWfpMCx9ahSAftaZSfdR1jMGXx3SAT0/Cm85LT0B42EcISobR4mDWa41sDH40Dbtk/wAlqtNYwpCY1Gs3xLZGOxs/+sn+S1Txd+oEXHAZ+l4lKiUkXnl5W2NT2mGokrSRz7wqqZdlqEFX1gHegqj3b+FFk4dsRq7/APeP3UcuXHj03RPHGcl0MfpEw772FLeFKAN1qKtICRfcdaxfLuB8S5hlYwrQ22CYK1EKVpmSmB1sL9a3DNGUu4ct2ShU6gLSOlo5/Kqrm+SsupYZLpDTA9hJATGqZIm/S/InnUoeKj0mXUHRTDkWOw2ETiFKCUuQNMyuDGkkePSZ2o+5wo9g8Gp9WgqWklxOy06rgztbmKJ43LhjMQl1zEauzXqDQUNCQFWEeQgmu5/kv0hS3F4hfeUYGohtKTsnTMGBMnnNd58L2w8WZ6znbgeSlA1CI0m/KD5VZuD8vKMYlTjrYTpm6hckFOm/OI99J+gYVuzepZPtKN58oTt61MwGWsapWQPC8/KKZ5lWkK4muYRaQABAt/22pxy16zRjEoZWFtOgWiDcR6RV1yHOE4hAIUCQbgHn5G9CE1ISUaDD6J/PKor5MDwM08vEpjcH47U09jUhJJv4CqKMhbHm8RqMCnwaD4fFAK8Dai9CcaOQoGvTSZFDs+z9vCNFxw+Seaj4VOhqE8Q8Rt4RouOGeiRuTWVZzx6/iVAag2CQAgW35kmg3GnEZxThUoxOyRsEjkPnQl5YKkqQSf6bnw6UVC+y8YqJaGcoWqFLc9E0xi8WWjBuOdpJ8hy86HYTNlIgjlyok1OKSSbGTFx+G1Qakn83Rak+uyBjEJUJRPryp3D4DtWybAp261Py/KQRpVZUWuZn5fKg6e0YxJbVMEyPEcqKndqL2harbENYhZJRcxyoll+OWlYGogjluRUZtOl48j85NczzLS2UuJJAJ3Fj76ZuLde4VpWajw9xUbId32BNp9aruIXOOxp/+ZP8hqqtlGP1ABRV0FwffNFskcl3FGZ+tT/KbpsUXFtE8iX8kDDjndIHbORv7Q367eA91Of2s/8A+u7/ABf0rtepH83Z9wvB+HXUF+hjEZg84IW86obQVdPSoYY/acvv3zXq9RWugvweD6ELabKVApW4COYWakv4p1wQt51QPIrPhXq9XNirweD6F+iCrCAz3l/xq6+dNrwCeq7ftq/GvV6jyYfg8H0L9CmsvSLgqB/vq/GpbLq0EFLjgPUOKB+der1MpNnPwfh/oX6JaM1fAgPvARt2i/xpBzR4/wDHe/zV/jXq9R5yXqD4Lw/0L9Hjmbwj697/ADV/jSv7dxI//Jf/AM5z/qr1eocm+wrweD6F+jxzvE/+5f8A85z/AKqi43EOPR2rrq421OLVHlKq5Xq4PwmD6F+kQF5Y2dwT/iV+NITlbY2B/iV+Ner1Hkxl4TB9C/Q4MuR+1/Er8adSxp2Usf41/wDVXq9QB8NhX/ov0Lvvrcn/AOxf/VTbzGsyorURMErWSPLvV6vUBfh8X0r9IScKJ3V/Gv8AGlKFtOpcdNa49016vVzD8Pi+lfpDaMCkQRqB/vq9OdHOEj/5iST9aLkkn/do5mvV6q49nj/+ZxQhhi4xS36fh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3.bp.blogspot.com/-Nov26EILXps/UHOwD3AJ1WI/AAAAAAAAB2s/qxFmvDzQIN4/s1600/la+bestia+semejante+a+un+leopar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004572"/>
            <a:ext cx="3707904" cy="4448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67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000" fill="hold"/>
                                        <p:tgtEl>
                                          <p:spTgt spid="1028"/>
                                        </p:tgtEl>
                                        <p:attrNameLst>
                                          <p:attrName>ppt_w</p:attrName>
                                        </p:attrNameLst>
                                      </p:cBhvr>
                                      <p:tavLst>
                                        <p:tav tm="0">
                                          <p:val>
                                            <p:fltVal val="0"/>
                                          </p:val>
                                        </p:tav>
                                        <p:tav tm="100000">
                                          <p:val>
                                            <p:strVal val="#ppt_w"/>
                                          </p:val>
                                        </p:tav>
                                      </p:tavLst>
                                    </p:anim>
                                    <p:anim calcmode="lin" valueType="num">
                                      <p:cBhvr>
                                        <p:cTn id="20" dur="1000" fill="hold"/>
                                        <p:tgtEl>
                                          <p:spTgt spid="1028"/>
                                        </p:tgtEl>
                                        <p:attrNameLst>
                                          <p:attrName>ppt_h</p:attrName>
                                        </p:attrNameLst>
                                      </p:cBhvr>
                                      <p:tavLst>
                                        <p:tav tm="0">
                                          <p:val>
                                            <p:fltVal val="0"/>
                                          </p:val>
                                        </p:tav>
                                        <p:tav tm="100000">
                                          <p:val>
                                            <p:strVal val="#ppt_h"/>
                                          </p:val>
                                        </p:tav>
                                      </p:tavLst>
                                    </p:anim>
                                    <p:anim calcmode="lin" valueType="num">
                                      <p:cBhvr>
                                        <p:cTn id="21" dur="1000" fill="hold"/>
                                        <p:tgtEl>
                                          <p:spTgt spid="1028"/>
                                        </p:tgtEl>
                                        <p:attrNameLst>
                                          <p:attrName>style.rotation</p:attrName>
                                        </p:attrNameLst>
                                      </p:cBhvr>
                                      <p:tavLst>
                                        <p:tav tm="0">
                                          <p:val>
                                            <p:fltVal val="90"/>
                                          </p:val>
                                        </p:tav>
                                        <p:tav tm="100000">
                                          <p:val>
                                            <p:fltVal val="0"/>
                                          </p:val>
                                        </p:tav>
                                      </p:tavLst>
                                    </p:anim>
                                    <p:animEffect transition="in" filter="fade">
                                      <p:cBhvr>
                                        <p:cTn id="22"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79"/>
          </a:xfrm>
        </p:spPr>
        <p:txBody>
          <a:bodyPr>
            <a:normAutofit fontScale="92500"/>
          </a:bodyPr>
          <a:lstStyle/>
          <a:p>
            <a:pPr marL="0" indent="0">
              <a:buNone/>
            </a:pPr>
            <a:r>
              <a:rPr lang="es-CO" b="1" i="1" dirty="0">
                <a:solidFill>
                  <a:srgbClr val="FF0000"/>
                </a:solidFill>
              </a:rPr>
              <a:t>Identifique a la bestia de 7 cabezas y diez cuernos:</a:t>
            </a:r>
          </a:p>
          <a:p>
            <a:endParaRPr lang="es-CO" dirty="0"/>
          </a:p>
          <a:p>
            <a:endParaRPr lang="es-CO" dirty="0"/>
          </a:p>
        </p:txBody>
      </p:sp>
      <p:sp>
        <p:nvSpPr>
          <p:cNvPr id="4" name="3 Pentágono"/>
          <p:cNvSpPr/>
          <p:nvPr/>
        </p:nvSpPr>
        <p:spPr>
          <a:xfrm>
            <a:off x="323528" y="5281784"/>
            <a:ext cx="8424936" cy="1152128"/>
          </a:xfrm>
          <a:prstGeom prst="homePlat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FF0000"/>
                </a:solidFill>
              </a:rPr>
              <a:t>4)</a:t>
            </a:r>
            <a:r>
              <a:rPr lang="es-CO" dirty="0"/>
              <a:t> </a:t>
            </a:r>
            <a:r>
              <a:rPr lang="es-CO" sz="2000" b="1" u="sng" dirty="0" smtClean="0"/>
              <a:t>Mar. </a:t>
            </a:r>
            <a:r>
              <a:rPr lang="es-CO" sz="2000" b="1" u="sng" dirty="0"/>
              <a:t>Apoc.17:15</a:t>
            </a:r>
            <a:r>
              <a:rPr lang="es-CO" sz="2000" b="1" dirty="0" smtClean="0"/>
              <a:t>.</a:t>
            </a:r>
            <a:r>
              <a:rPr lang="es-CO" sz="2000" b="1" dirty="0"/>
              <a:t> Y él me dice: Las aguas que has visto donde la ramera se sienta, son pueblos y muchedumbres y naciones y lenguas.</a:t>
            </a:r>
          </a:p>
        </p:txBody>
      </p:sp>
      <p:sp>
        <p:nvSpPr>
          <p:cNvPr id="5" name="4 Pentágono"/>
          <p:cNvSpPr/>
          <p:nvPr/>
        </p:nvSpPr>
        <p:spPr>
          <a:xfrm>
            <a:off x="323528" y="4149080"/>
            <a:ext cx="8424936" cy="1008112"/>
          </a:xfrm>
          <a:prstGeom prst="homePlat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FF0000"/>
                </a:solidFill>
              </a:rPr>
              <a:t>3)</a:t>
            </a:r>
            <a:r>
              <a:rPr lang="es-CO" dirty="0"/>
              <a:t> </a:t>
            </a:r>
            <a:r>
              <a:rPr lang="es-CO" sz="2000" b="1" u="sng" dirty="0"/>
              <a:t>Los diez </a:t>
            </a:r>
            <a:r>
              <a:rPr lang="es-CO" sz="2000" b="1" u="sng" dirty="0" smtClean="0"/>
              <a:t>cuernos. </a:t>
            </a:r>
            <a:r>
              <a:rPr lang="es-CO" sz="2000" b="1" u="sng" dirty="0"/>
              <a:t>Apoc.17:12</a:t>
            </a:r>
            <a:r>
              <a:rPr lang="es-CO" sz="2000" b="1" dirty="0" smtClean="0"/>
              <a:t>.</a:t>
            </a:r>
            <a:r>
              <a:rPr lang="es-CO" sz="2000" b="1" dirty="0"/>
              <a:t> Y los diez cuernos que has visto, son diez reyes, que aun no han tomado reino; mas tomarán potencia por una hora como reyes con la bestia.</a:t>
            </a:r>
          </a:p>
        </p:txBody>
      </p:sp>
      <p:sp>
        <p:nvSpPr>
          <p:cNvPr id="6" name="5 Pentágono"/>
          <p:cNvSpPr/>
          <p:nvPr/>
        </p:nvSpPr>
        <p:spPr>
          <a:xfrm>
            <a:off x="330032" y="2924944"/>
            <a:ext cx="8424936" cy="1080120"/>
          </a:xfrm>
          <a:prstGeom prst="homePlat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FF0000"/>
                </a:solidFill>
              </a:rPr>
              <a:t>2)</a:t>
            </a:r>
            <a:r>
              <a:rPr lang="es-CO" dirty="0"/>
              <a:t> </a:t>
            </a:r>
            <a:r>
              <a:rPr lang="es-CO" sz="2400" b="1" u="sng" dirty="0"/>
              <a:t>Siete </a:t>
            </a:r>
            <a:r>
              <a:rPr lang="es-CO" sz="2400" b="1" u="sng" dirty="0" smtClean="0"/>
              <a:t>cabezas. Apoc.17:9</a:t>
            </a:r>
            <a:r>
              <a:rPr lang="es-CO" sz="2400" b="1" dirty="0" smtClean="0"/>
              <a:t>. Las </a:t>
            </a:r>
            <a:r>
              <a:rPr lang="es-CO" sz="2400" b="1" dirty="0"/>
              <a:t>siete cabezas son siete montes, sobre los cuales se asienta la mujer.</a:t>
            </a:r>
            <a:r>
              <a:rPr lang="es-CO" sz="2400" b="1" dirty="0" smtClean="0"/>
              <a:t>.</a:t>
            </a:r>
            <a:endParaRPr lang="es-CO" sz="2400" b="1" dirty="0"/>
          </a:p>
        </p:txBody>
      </p:sp>
      <p:sp>
        <p:nvSpPr>
          <p:cNvPr id="7" name="6 Pentágono"/>
          <p:cNvSpPr/>
          <p:nvPr/>
        </p:nvSpPr>
        <p:spPr>
          <a:xfrm>
            <a:off x="323528" y="1196752"/>
            <a:ext cx="8424936" cy="1584176"/>
          </a:xfrm>
          <a:prstGeom prst="homePlat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FF0000"/>
                </a:solidFill>
              </a:rPr>
              <a:t>1)</a:t>
            </a:r>
            <a:r>
              <a:rPr lang="es-CO" dirty="0"/>
              <a:t> </a:t>
            </a:r>
            <a:r>
              <a:rPr lang="es-CO" sz="2000" b="1" u="sng" dirty="0" smtClean="0"/>
              <a:t>Bestia .Dan.7:17,23</a:t>
            </a:r>
            <a:r>
              <a:rPr lang="es-CO" sz="2000" b="1" dirty="0" smtClean="0"/>
              <a:t>.</a:t>
            </a:r>
            <a:r>
              <a:rPr lang="es-CO" sz="2000" b="1" dirty="0"/>
              <a:t> Estas grandes bestias, las cuales son cuatro, cuatro reyes son, que se levantarán en la </a:t>
            </a:r>
            <a:r>
              <a:rPr lang="es-CO" sz="2000" b="1" dirty="0" smtClean="0"/>
              <a:t>tierra;</a:t>
            </a:r>
            <a:r>
              <a:rPr lang="es-CO" sz="2000" b="1" dirty="0"/>
              <a:t> La cuarta bestia será un cuarto rey en la tierra, el cual será más grande que todos los otros reinos, y a toda la tierra devorará, y la trillará, y la desmenuzará.</a:t>
            </a:r>
          </a:p>
        </p:txBody>
      </p:sp>
      <p:sp>
        <p:nvSpPr>
          <p:cNvPr id="2" name="1 Rectángulo"/>
          <p:cNvSpPr/>
          <p:nvPr/>
        </p:nvSpPr>
        <p:spPr>
          <a:xfrm>
            <a:off x="323528" y="6433912"/>
            <a:ext cx="8431440" cy="369332"/>
          </a:xfrm>
          <a:prstGeom prst="rect">
            <a:avLst/>
          </a:prstGeom>
        </p:spPr>
        <p:txBody>
          <a:bodyPr wrap="square">
            <a:spAutoFit/>
          </a:bodyPr>
          <a:lstStyle/>
          <a:p>
            <a:r>
              <a:rPr lang="es-CO" b="1" i="1" dirty="0" smtClean="0">
                <a:solidFill>
                  <a:srgbClr val="FF0000"/>
                </a:solidFill>
              </a:rPr>
              <a:t>Nota</a:t>
            </a:r>
            <a:r>
              <a:rPr lang="es-CO" b="1" i="1" dirty="0">
                <a:solidFill>
                  <a:srgbClr val="FF0000"/>
                </a:solidFill>
              </a:rPr>
              <a:t>: una explicación detallada de estos símbolos se encuentra en el tema anterior.</a:t>
            </a:r>
          </a:p>
        </p:txBody>
      </p:sp>
    </p:spTree>
    <p:extLst>
      <p:ext uri="{BB962C8B-B14F-4D97-AF65-F5344CB8AC3E}">
        <p14:creationId xmlns:p14="http://schemas.microsoft.com/office/powerpoint/2010/main" val="169391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65761"/>
            <a:ext cx="8229600" cy="758984"/>
          </a:xfrm>
        </p:spPr>
        <p:txBody>
          <a:bodyPr/>
          <a:lstStyle/>
          <a:p>
            <a:pPr marL="0" indent="0">
              <a:buNone/>
            </a:pPr>
            <a:r>
              <a:rPr lang="es-CO" sz="4000" b="1" u="sng" dirty="0" smtClean="0">
                <a:solidFill>
                  <a:srgbClr val="FF0000"/>
                </a:solidFill>
              </a:rPr>
              <a:t>¿</a:t>
            </a:r>
            <a:r>
              <a:rPr lang="es-CO" sz="4000" b="1" u="sng" dirty="0">
                <a:solidFill>
                  <a:srgbClr val="FF0000"/>
                </a:solidFill>
              </a:rPr>
              <a:t>Quién le daría autoridad a la bestia</a:t>
            </a:r>
            <a:r>
              <a:rPr lang="es-CO" sz="4000" b="1" u="sng" dirty="0" smtClean="0">
                <a:solidFill>
                  <a:srgbClr val="FF0000"/>
                </a:solidFill>
              </a:rPr>
              <a:t>?</a:t>
            </a:r>
            <a:endParaRPr lang="es-CO" sz="4000" b="1" u="sng" dirty="0">
              <a:solidFill>
                <a:srgbClr val="FF0000"/>
              </a:solidFill>
            </a:endParaRPr>
          </a:p>
        </p:txBody>
      </p:sp>
      <p:sp>
        <p:nvSpPr>
          <p:cNvPr id="4" name="3 Rectángulo"/>
          <p:cNvSpPr/>
          <p:nvPr/>
        </p:nvSpPr>
        <p:spPr>
          <a:xfrm>
            <a:off x="395537" y="1628800"/>
            <a:ext cx="4968552" cy="2677656"/>
          </a:xfrm>
          <a:prstGeom prst="rect">
            <a:avLst/>
          </a:prstGeom>
        </p:spPr>
        <p:txBody>
          <a:bodyPr wrap="square">
            <a:spAutoFit/>
          </a:bodyPr>
          <a:lstStyle/>
          <a:p>
            <a:pPr algn="ctr"/>
            <a:r>
              <a:rPr lang="es-CO" sz="2800" dirty="0">
                <a:solidFill>
                  <a:srgbClr val="FF0000"/>
                </a:solidFill>
              </a:rPr>
              <a:t>Apoc.13:2</a:t>
            </a:r>
            <a:r>
              <a:rPr lang="es-CO" sz="2800" dirty="0" smtClean="0"/>
              <a:t>.</a:t>
            </a:r>
            <a:r>
              <a:rPr lang="es-CO" sz="2800" b="1" baseline="30000" dirty="0"/>
              <a:t> </a:t>
            </a:r>
            <a:r>
              <a:rPr lang="es-CO" sz="2800" dirty="0" smtClean="0"/>
              <a:t>Y </a:t>
            </a:r>
            <a:r>
              <a:rPr lang="es-CO" sz="2800" dirty="0"/>
              <a:t>la bestia que vi, era semejante a un leopardo, y sus pies como pies de oso, y su boca como boca de león. </a:t>
            </a:r>
            <a:r>
              <a:rPr lang="es-CO" sz="2800" i="1" u="sng" dirty="0"/>
              <a:t>Y el dragón le dio su poder, y su trono, y grande </a:t>
            </a:r>
            <a:r>
              <a:rPr lang="es-CO" sz="2800" i="1" u="sng" dirty="0" smtClean="0"/>
              <a:t>potestad. </a:t>
            </a:r>
            <a:endParaRPr lang="es-CO" sz="2800" i="1" u="sng" dirty="0"/>
          </a:p>
        </p:txBody>
      </p:sp>
      <p:sp>
        <p:nvSpPr>
          <p:cNvPr id="5" name="4 Rectángulo"/>
          <p:cNvSpPr/>
          <p:nvPr/>
        </p:nvSpPr>
        <p:spPr>
          <a:xfrm>
            <a:off x="16376" y="4581128"/>
            <a:ext cx="8442095" cy="1569660"/>
          </a:xfrm>
          <a:prstGeom prst="rect">
            <a:avLst/>
          </a:prstGeom>
        </p:spPr>
        <p:txBody>
          <a:bodyPr wrap="square">
            <a:spAutoFit/>
          </a:bodyPr>
          <a:lstStyle/>
          <a:p>
            <a:pPr algn="ctr"/>
            <a:r>
              <a:rPr lang="es-CO" sz="3200" dirty="0"/>
              <a:t>Recuerde que el dragón según </a:t>
            </a:r>
            <a:r>
              <a:rPr lang="es-CO" sz="3200" dirty="0">
                <a:solidFill>
                  <a:srgbClr val="FF0000"/>
                </a:solidFill>
              </a:rPr>
              <a:t>Apoc.12:9</a:t>
            </a:r>
            <a:r>
              <a:rPr lang="es-CO" sz="3200" dirty="0"/>
              <a:t>, </a:t>
            </a:r>
            <a:r>
              <a:rPr lang="es-CO" sz="3200" b="1" baseline="30000" dirty="0" smtClean="0"/>
              <a:t>…..</a:t>
            </a:r>
            <a:r>
              <a:rPr lang="es-CO" sz="3200" dirty="0" smtClean="0"/>
              <a:t> </a:t>
            </a:r>
            <a:r>
              <a:rPr lang="es-CO" sz="3200" dirty="0"/>
              <a:t>es la serpiente antigua, que es llamado diablo y el Satanás, el cual engaña al mundo entero</a:t>
            </a:r>
            <a:r>
              <a:rPr lang="es-CO" sz="3200" dirty="0" smtClean="0"/>
              <a:t>;….</a:t>
            </a:r>
            <a:endParaRPr lang="es-CO" sz="3200" dirty="0"/>
          </a:p>
        </p:txBody>
      </p:sp>
      <p:pic>
        <p:nvPicPr>
          <p:cNvPr id="2050" name="Picture 2" descr="http://t2.gstatic.com/images?q=tbn:ANd9GcQ66tFZBYX27cdTsrCk4wnZLvlkbvuGTSU-7EnmiAWErcgqVk6hc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484784"/>
            <a:ext cx="2520280" cy="2736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665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Autofit/>
          </a:bodyPr>
          <a:lstStyle/>
          <a:p>
            <a:pPr marL="0" indent="0" algn="ctr">
              <a:buNone/>
            </a:pPr>
            <a:r>
              <a:rPr lang="es-CO" sz="4000" b="1" i="1" dirty="0" smtClean="0">
                <a:solidFill>
                  <a:srgbClr val="FF0000"/>
                </a:solidFill>
              </a:rPr>
              <a:t>¿Quién es el dragón?</a:t>
            </a:r>
          </a:p>
        </p:txBody>
      </p:sp>
      <p:sp>
        <p:nvSpPr>
          <p:cNvPr id="4" name="3 Rectángulo"/>
          <p:cNvSpPr/>
          <p:nvPr/>
        </p:nvSpPr>
        <p:spPr>
          <a:xfrm>
            <a:off x="467544" y="1484784"/>
            <a:ext cx="5112568" cy="2092881"/>
          </a:xfrm>
          <a:prstGeom prst="rect">
            <a:avLst/>
          </a:prstGeom>
        </p:spPr>
        <p:txBody>
          <a:bodyPr wrap="square">
            <a:spAutoFit/>
          </a:bodyPr>
          <a:lstStyle/>
          <a:p>
            <a:pPr algn="ctr"/>
            <a:r>
              <a:rPr lang="es-CO" sz="2800" dirty="0"/>
              <a:t>El </a:t>
            </a:r>
            <a:r>
              <a:rPr lang="es-CO" sz="2800" b="1" dirty="0"/>
              <a:t>dragón</a:t>
            </a:r>
            <a:r>
              <a:rPr lang="es-CO" sz="2800" dirty="0"/>
              <a:t> es un </a:t>
            </a:r>
            <a:r>
              <a:rPr lang="es-CO" sz="2800" dirty="0">
                <a:hlinkClick r:id="rId2" tooltip="Animal mitológico"/>
              </a:rPr>
              <a:t>animal mitológico</a:t>
            </a:r>
            <a:r>
              <a:rPr lang="es-CO" sz="2800" dirty="0"/>
              <a:t> que aparece en diversas formas en varias </a:t>
            </a:r>
            <a:r>
              <a:rPr lang="es-CO" sz="2800" dirty="0">
                <a:hlinkClick r:id="rId3" tooltip="Cultura"/>
              </a:rPr>
              <a:t>culturas</a:t>
            </a:r>
            <a:r>
              <a:rPr lang="es-CO" sz="2800" dirty="0"/>
              <a:t> de todo el mundo.</a:t>
            </a:r>
          </a:p>
          <a:p>
            <a:pPr algn="ctr"/>
            <a:endParaRPr lang="es-CO" dirty="0"/>
          </a:p>
        </p:txBody>
      </p:sp>
      <p:sp>
        <p:nvSpPr>
          <p:cNvPr id="5" name="4 Rectángulo"/>
          <p:cNvSpPr/>
          <p:nvPr/>
        </p:nvSpPr>
        <p:spPr>
          <a:xfrm>
            <a:off x="3203848" y="3573016"/>
            <a:ext cx="2762552" cy="3046988"/>
          </a:xfrm>
          <a:prstGeom prst="rect">
            <a:avLst/>
          </a:prstGeom>
        </p:spPr>
        <p:txBody>
          <a:bodyPr wrap="square">
            <a:spAutoFit/>
          </a:bodyPr>
          <a:lstStyle/>
          <a:p>
            <a:pPr algn="ctr"/>
            <a:r>
              <a:rPr lang="es-CO" sz="2400" dirty="0">
                <a:solidFill>
                  <a:srgbClr val="FF0000"/>
                </a:solidFill>
              </a:rPr>
              <a:t>Note que Dios no creó este animal como tampoco creó al diablo, Dios creó un ángel, y este desobedeció a Dios lo cual lo </a:t>
            </a:r>
            <a:r>
              <a:rPr lang="es-CO" sz="2400" dirty="0" smtClean="0">
                <a:solidFill>
                  <a:srgbClr val="FF0000"/>
                </a:solidFill>
              </a:rPr>
              <a:t>convirtió </a:t>
            </a:r>
            <a:r>
              <a:rPr lang="es-CO" sz="2400" dirty="0">
                <a:solidFill>
                  <a:srgbClr val="FF0000"/>
                </a:solidFill>
              </a:rPr>
              <a:t>en diablo.</a:t>
            </a:r>
          </a:p>
        </p:txBody>
      </p:sp>
      <p:pic>
        <p:nvPicPr>
          <p:cNvPr id="1026" name="Picture 2" descr="http://t2.gstatic.com/images?q=tbn:ANd9GcRBF-Ao70HUXYzBfxz6PBX_YxidC2MMsC7csR5N-uhkBHmhqYBAI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6400" y="1340768"/>
            <a:ext cx="2998088" cy="19728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TfPW0UIgmKaKp8rfIvaf5B_2wYGEKGsEaSwoc6L6_DVIpl0AKz"/>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9300" y="3665526"/>
            <a:ext cx="2592288" cy="30878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todohechizos.es/imagenes/Uriel.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9228" y="3665525"/>
            <a:ext cx="2514600" cy="3087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29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030"/>
                                        </p:tgtEl>
                                        <p:attrNameLst>
                                          <p:attrName>style.visibility</p:attrName>
                                        </p:attrNameLst>
                                      </p:cBhvr>
                                      <p:to>
                                        <p:strVal val="visible"/>
                                      </p:to>
                                    </p:set>
                                    <p:animEffect transition="in" filter="wipe(down)">
                                      <p:cBhvr>
                                        <p:cTn id="21" dur="500"/>
                                        <p:tgtEl>
                                          <p:spTgt spid="103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Effect transition="in" filter="wipe(down)">
                                      <p:cBhvr>
                                        <p:cTn id="26"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latin typeface="Agency FB" pitchFamily="34" charset="0"/>
              </a:rPr>
              <a:t>Pregunto: ¿Usted como cristiano, adoraría al dragón sabiendo que es un símbolo del diablo?</a:t>
            </a:r>
            <a:endParaRPr lang="es-CO" sz="32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978896" cy="2908920"/>
          </a:xfrm>
        </p:spPr>
        <p:txBody>
          <a:bodyPr>
            <a:normAutofit fontScale="92500" lnSpcReduction="20000"/>
          </a:bodyPr>
          <a:lstStyle/>
          <a:p>
            <a:pPr marL="0" indent="0" algn="ctr">
              <a:buNone/>
            </a:pPr>
            <a:r>
              <a:rPr lang="es-CO" dirty="0" smtClean="0">
                <a:solidFill>
                  <a:srgbClr val="FF0000"/>
                </a:solidFill>
              </a:rPr>
              <a:t>Apoc.13:4.</a:t>
            </a:r>
            <a:r>
              <a:rPr lang="es-CO" dirty="0"/>
              <a:t> Y adoraron al dragón que había dado la potestad a la bestia, y adoraron a la bestia, diciendo: </a:t>
            </a:r>
            <a:r>
              <a:rPr lang="es-CO" i="1" dirty="0" smtClean="0"/>
              <a:t>«¿</a:t>
            </a:r>
            <a:r>
              <a:rPr lang="es-CO" i="1" dirty="0"/>
              <a:t>Quién es semejante a la bestia, y quién podrá lidiar con </a:t>
            </a:r>
            <a:r>
              <a:rPr lang="es-CO" i="1" dirty="0" smtClean="0"/>
              <a:t>ella?»</a:t>
            </a:r>
            <a:endParaRPr lang="es-CO" i="1" dirty="0"/>
          </a:p>
        </p:txBody>
      </p:sp>
      <p:sp>
        <p:nvSpPr>
          <p:cNvPr id="4" name="AutoShape 2" descr="data:image/jpeg;base64,/9j/4AAQSkZJRgABAQAAAQABAAD/2wCEAAkGBhQSERQUExQWFRUWGB0aGBcYFxgaGhcYFx0dGBwYGBcYHCYeFxojGRoYHy8gIycpLCwsGB4xNTAqNSYrLCkBCQoKDgwOGg8PGiwkHCQsLCkpLCwpKSwpLCwqKSwpLCwsLCksKSwsLCksLCksKSopLCwpKSwsLCkpLCwsKSkpKf/AABEIAP8AxQMBIgACEQEDEQH/xAAcAAACAwEBAQEAAAAAAAAAAAAFBgMEBwIBAAj/xABHEAABAgQEAwUFBQUFBgcAAAABAhEAAwQhBRIxQQZRYRMicYGRMqGxwfAHI1LR4RRCYnLxM2OCkqIWQ0RzssIVJDRkg5Pi/8QAGgEAAwEBAQEAAAAAAAAAAAAAAQIDBAAFBv/EACwRAAICAgIBAgUDBQEAAAAAAAABAhEDIRIxQQQiEzJRYdGRsfAjM3GBoRT/2gAMAwEAAhEDEQA/AFCgXknFggpAOUpJIdQ9cwdn6QKnzO0XmV3nuSXBLW1ghJpwFFYIa/nz001iSsSApJSCkWUgltriPPtbaHpuNlVMtUuWpctJSHt3nKQBdwdASRdorTahc1KZbh0/hGu7ltSLiLOK4itQUlVhmdgdVMxW+t+TtFBNQuQUzEkgLBAIIctYg8rw0YJ78gtWWaFWbuzAosbKIswtYDUwXQlAlzGJcoZnspT7/h39IilzWkImk2mk9xiEyyPwk62ivNmpYqJF2Hh5CEnG2UpA2RNAUXBzAXvq1oLSMSCklGhcFILuVC7iKlRhxlsAEL7XupO7ljYHTxgbW9rJUZZZJQrWzpJDM+pBF40cbJu0HldwgKDpJLKYu/Qxaw9eSYe8Sj95ieep53gbIXnQyujKzWHUR8AEgMHu+pD8z1vEGqdDIYcSqhMmylZLBQKlgNZ9hyh2wqYFTUkaP/2xmxUUpStVjmN9yzMwazXh34axYKVLNrltW2bSHxvYyHD/AIr/AOL5wFrgFLU4cElwYNf8Sr/lj4wtVMyZnV3QzneLsdAnHKNKUgg5QNGPuY7eEXMMxJSwAQHbQbNzjyqkrmJAKU6vry8ogw5C0qujvG4c2A5CJ1sNKgjUkKKRZwoa7GCchXdIYkMbnX+kUKemWtKnSl3Fwb202i/LCig5UgajVr72aJST5MeImudGDPrmjxT5nb/VBP8A2Ynf3ZHhFOrolylgKyOxI8IxuDXaPUjki9JlzBgBnAclkm5cDUHw1AgwiU8AMKlf2qkkAMEjLrmVcOOQYmJky59vvz/kG0er6V/0zx/WJfF/QPZW5R8TZx8YFJpFliqaot/CI8qhMQjMJhsNMojTZlSDUfQvSqyYQD2ljp3f1j6E+Iivw5GdUk85jLSyUzBlJck3UC6XUA9mvs8fLWonIouEiwffpHuLYkipmFSZZlgAAAElgkMXfqH03jyV94AQSkn94gANzUdg/wAIwb7ZNNrRClVn5gi/I21iKfh6lFPdOUkpBAcOBoAN7j1jhc1JSElQDPcXzEcuQh74GlCqpzJnFSRLIXLUCwcD2TblfXeHT8jRVlPDfs4qJiezUkIfKshasygP4Uj2XLvEOPcNpRNniVKXml7ZgWSnVbZbJ8dY0ipwiXLBMpau1mhKCrM5AAuoOdWf1gLjqFlpMqZnmqQy0rmLIkgyyl3A7z/xPfrBK8Re4X4amTJaxlcoW+UtY2IIO9uUMmMfZ6mfJnLEsCp1QSQHIDAF3DflATgrifsppNRMUvupQkMzHQBKbEqsNo1KmxFE6WFIWlSVCxb1De6GRyVmEf8Agk6TM7KYlKZmpCVBwDcFxZmiossO8QpyW1LNaHvj8Llz5awpJI7ye7dgWbkXf2ekKWJsmYEXc95yEt3wSbp+tmibW9ncVHZGqf3Bdy9+mwhl4Xw5cyYCBpbZnF2MLlJR5QFFSSlRYDvO2rt7nEabg9AlMhE2lAUshJKM7g6g+0O4TdzrZoVR3YyYUw4zO2X2gAIQkBtxz9YGzNT4xewbE+2KlH2gnKo29pJIILaHpAiZVDMQ8XTtBLLR4Uh33iBM8RIJ4hwUEcN/e8ovNA7C1DveMX3iTYT4wr8R/wBrYkMh/Zf3wzEwo8TK++1IZD2OvSIZflNPp/nOsHYomNpnTdmaxtBgU1h8IC4FNOVb5vbFj/KfzhhliNvpv7SMnqv7r/1+xymnHKIMTl90+EXgHipioeWR0izM6ANIFlA+422B/OPoH0lNJb+2X/8AX/8AqPIzWbv55/ImYgDKqFKCQkG+Xk2otrvHNMtM0uEsFvvufdaKS6xSiVFlK5/nBrA8KSZS1JWgEkZQvXVu62/MRFQpK+1oy44OcqQEmUBQb6N435QQlYupBQMy8g1SCPCK9dOKlZSBmQVDx0sfBo4QSSwSAX9rmzWbSGavse+MqgMK69CxmE1QKWu5OV+Y+UUlT+zmZyVLUWKiSxfkG2aKmJkJQC6e8NNwQdvOIKqimJUyyl1jNrqDy+MSjA0ZJv6bCFDKzrUQSHDAve5tfygvwpVzAVSFKUCg2AdmPUWgTRlUuYAk/wBqN3stPJtR0i7VTexnJmS3SFJBWSksSX1OxgTW3EbF7Kl/NhnGJoEt5pJFtVXFjo8J82qHa90uNsoP10i/PlzqghJSyXJCphuQoO4YsQBAmXSKRMyKsoE79Hg41SabF9TLlVLQTpqlSZjWN3T57NBjCsTmU6ygEJfZ765jdr6n1iKnw9E0BgQpJF22847xKQopSrMCUElyGcE/JonKSeikINRsszsQmhaVuu+jeyXcnM2l/hFyR7L9flEKVdtKyliA3re4jvD5pGZDMAx2c2ifuZojGKfWmNGBcNdqhU2YrJKBYHdXNoHcS4jIkd2Ugm3tEn84uYniyhLlygpJCEh0pIcEhzm63MKGNZ1i+ml+vXWPRxpRiYcibdotYZxEpbhCiDuOY5/CCEzHZofvG0Z9h9R2E9JJYBTHoDY/XSHmnKVTAFMxfzjLmjJTSi+zRglGUHyW0Tf7QzfxQPrK4zVBSg50eCGMdkkAhk+D/CA4IILXD2MRmpLt2aYcb0qYd4eL5y37whllBhCfhdfkCu4VXB7ut7aQYl8RAf7qYPL9Y9LA18NHlepT+Kw8lUUsVV3CIqo4gGvZr9L+kUsUrpq5a1BCQnKVDMtQUwfUZGBto/nF7M5Rl0y2DUw9D+ceQPwGf20hKwpSbkMxOhbUR9GWmjZyX1/f8iTJpg2jP8IOcMys8tcu1n2uFG2YdGI62jjCsFmTUdopK0JAGVQQSCTty0f0iXC8JmSpxeYCQRmINiCQWPL9ITJ8r2NgxuLUvD0LNYCiapCtQogtv184lDs4cN10EXMYV2tRoEm6bXCme/jFZVKzi1ixPMeD3graTM04NNtdWUaib3k5g4f53ifF54M5SgSwYBzcMGtBGrw5IkJUSCnMGGinPKO8MwOUtxMJzKIytoLXv6DyjuSWx1jk/b/hgWkmrUpJBNmvfusYZlSlTT3FFZmEFyGIy7EaEdY5wuh7KcgS1EBACpptYkEMDv4Q3cC8PLql92wSA8zYAkv3RoSdrbxKcuTXEpCHFe56/BToKUhIKi7ahrPsW2aF3GVhU8kJZSWB69Y3CXwDToSQVzFElyoKA8mY++M5414QVRETcxnyicuYjvpOyVNYjkQz8huY4Jx2x55oTSiinw/LKc3eB6jc2L+F2i1i2bs1ZQ7Off74G4BUBlM24d+os20GO3fUu9vEPpGSSqRrx04A/AwctiRoCPWCihod/wBIp06Uo9mzkHXe8Tmod7/TQJSt6KRjSolqqmnzKUjMZgUxJ9kuPa/mtfXX0pVNwQbj6MfVMxLFaiSod0eHwszecQUMlU+YEJuVHyAG56CPQg+aVGVpQbsrTMAM8ZEIdajZtyYsVabDuglL7sx0fyi9xJiop3o6QnOr+3mj2r/7sEeyOYHhzgPLoWl5FKAfRR0T82jTP00qTXaMkPUxUnrTKFWrMoIClFtHN/CCSVMAPKGCq4akUiEoSRNnLAKpmyUn8HJ+cUJuFKZ0EKHLf9Yw5MM6N2PNBsvYBThQJ5H5bwVUgDQaQKwCd3VPz08ouCcUhySXLxowr+mjB6h3lZaSqztCP9qNGrLKmJCjLGZKm0ClMQSOrEP0g3xZxamip0KCEzJs0qCApahlQkDvlKdRmJF9SDyMKM/7TZ86mmSOykpC0tMUM5K0/huvuh+WtoqiDK2BKqhJSlClIQ5KQ7e0zkBukfQIpsaWhISlRLWYmwbYdI+gOOyiljrY4DiIpmd2YsS9cpDlKm/CLWL6Q04YpMymfsiSpKiVEJAI0B1f5xm5TckfrGicF16VokS7qUAoAH2Sxcv1Yws+ik/USmlF9IuU/CklUh5khZJfMUqTmF3KQQ2UWgfxPw9KSJPZSjf8QuAnkxcHVybG0aHhiFAEEXJLxQxbCVqnoUllJUWOYEhAa51GujdYRp0TTE3FuDFihmBCVzVZwpJOUFIAuC+vhA/BZiJUiTLTTjtDoVtdSjlzE6ku0amqg7OSpJUopvpqAbOTr5wmYHwrOXUIWZRyhTkiwbS7nundrmA0/AU92ztOFfs8lKf2ZalC6z3O+T7RZybl4dOGKWVS0qQkBMxQSZoCgohZSLK5MGtBCow5JDLLeGt7akNCBxJSqpqta5ZeWsJcHR2uSRu4JhknHYYrnaGbEuIxKBchR2DN7zAHFeJU1EsyVpYTLG4cbuDzBYjwhNxHFVlZWQV3LJGzxFLrHWhwUO1zolywfneGllsosEUrYS4QQyFujOSqwKUpVbdje/yhhSQR/wCm/wCmAeEDLUMouM6mU51Z8ugcQ1mIoXoGpUG/9MP9MdZv/bD/AExbBjqYuDR1lHtAf+GT6piKmnU8iXUqkJInJUEKSS4ClB05f4Ac3+Q9IISbrSOZHxhXk1eWmmLFlTZqygm5dRYKL65ZSc3rzi2C1kEyfILk6o7FClazFlyo3Peu56nWAoxJeZ1E332P5RLiFSF529kKAHgEsIoC4aNzkZRlwbFnBQXJ/dG7cug/WLVfXkJygtzaFWjqMkyWrYKAPPKbERq6ODaYsSlZf+8O/lEh1KhYw+rcSw17hxrq7++DYl/XLbeC6OH5EtDIlqF3crJL6atpaIZ2HSZaVTZilpQhKlqAIdQQkrKQW1ISYTi0guVsUvtMwlJpaXuq7cBaksQxlqVulnJNyL7bvCRL4UIKkmYkHRwFN6FiPMRolL9p9PUThOmygkU0nOLhLzE5Uolyxe2Yvr+7CLjmJKSUrU+eYMzO5ZZMxSlFnJdWQf8ALUeUSkpeGVTh5Ja3hlSylYUlKiAFC5S6QEukjmBodI9gNMx+cdFlI6N749heGT7HN4r6YYEaZ9nmChKEz2CioOCUl0bEAnz0jOBLf1jbOCw1DT/yfnBmtk4hWT3c1r/GLKBaOBpHUtdmgDEzsHIfoY+XUl22A0jxew5fL9YrpVeKREZ7PnODCzxLTKmyWHtJ2/E23j+cHCvaKc+W4UOYf3N8oMlYYunZkmILWkkB9dNDDfK4AVMp0KK2nhlhOiOeQ9Xa+gbTeDlPhSEFRAc2UFG57uzm+3vgxKVCRxryXnmbWhLwNcyapQmJAQglJB9rONX84OTTElRRBC1KSG7S6uqgAl/QCKqzEmqdHcuWz14jWp48zxy8cgkFTigkqlE/vLYeSVLP+lJhN4kr8iAkWypyhtipir3ZR5GLvFs3/wA1TA6JTMX6tLHxMJ2N1hWQTu5/zX+casSpcjPkduihTzbqHO/uMdo3inLWyx5xclxRE2em/u9xjY8BmmdS06gW7ozdcgyt6iMe2jUPs5qs1Jl/BMUPIsofEx3QBoqB3T4QjfaXxKJUg04bOsBXihaZso+jv5w6VUzunyjOftN4an1E6SuRKVMAlZVZWsoKJu55H4wJBRmcmYkKGZyl+8BYkcgdn5wSwuUKqoUZpZIQVHLbKEhkhPIJsAOkcY3w1OpMnbhKVLBISFAqADXU1hrz2Mc4QQETSo5QoJSeofMQPFh74SCuVDXRVmycpIBzAGxGhj6CeJ1q5aZYQOzBBIG5S+UONvZPrHkUkknQuxgQY2Hhepahkc8gjHAI0XCqs/s8joke6IZPA8R9p9ATH0ogrIf2bty5fXSAQxd0AA5dHG8F8OPczsxXfy0Huv5xNDtl0mxPl8/yitJOsSTlskevr+jRXlKZLxVCEM+xiOesOOeh+vFvWJ5y0NctyBYF+kCDPeYQeoHp+YhrAW0zXKeRcP5addInkJfLz0gVhynSQS7LJGtyC9vP4xeq5pRJUUllZbHqYHasNbo8x+tp5DCfMyk6AMToS/QWa+pjP+NuKpaVCXIVZKWfmeZO939IXeLFTautmhB7qbBRLAJQG9fzhVSCrXpYnXwMTW9so9aGvDON5qFJCu8l7g7eBjQpM0KSCNFAEHmDcRigX3ukaZwXUlVKkEuUkjy1HxjppeDovYJ+0CZkWF/3JSPFS2/KE2uXduUNv2mzR/5ZO5UonwSzD1VCZVm5isH7Sc1srOygesEcqkllBoq0NIJiu+cstN1K5chbUk/OJ6jEkAsh1JGmYMzcrv5QypdisneGTglAWZiCWsCPVj8RCimszcvAQxcHVWSpRyU6T/i0/wBQEHsHQ4TcOOgWpv5jHAppgNpq2/mMHEF9fCPES/rkIbggWY1x3VldWsFRVkAQ5L3Fz7yY84ew3OuWlCe0mr9lOyXsFK5WvFHH0k1c9z/vl3Nv3je8O32bgJqgUJdCUq7x1WpmGXoL3g4krbDLegf9qGE9jMpwL9wp8cjB/MkmPoJfavIKpkhStSF25B0sPfH0CdOQ/EoZod8KmNIlZdcohDI0h4wpf3cv+URmyHQCclV7+6GX/aGUQySQ1gCGYCw6aQrZ4ikzGJidlKsYq2rWtNpik3vlYhms7i2/KLWDz0FTt3huST6PpEnDlNmp1qOiiwf+H+sB6mX2a3GnKGjadgf0HAMrkfGBuKYAiYDk7p6W9OUUaepJAKXI6RdlVi9wfWNNpkgNh2FqkGYVGZ7SmCvZaxcbbfGIsfrCKKoShytCLWuyjtztmHlFviniHspaUklJWWPNtSPNgPAwtScZCpomAJUtAKUuxspnt5D6MJ7YriUUW9mcVGJZpeQpSCHzqvmWNQ5ezW0aA7hRYAQwY1KlmctAYFyzaDdifdBDhf7NKirBUfupYLBRS+b+TYjqHvEFJLspOLQnClIUND8vONI4DH3K7My/cwMMMr7KadDXUSP4jfqYMYdwrLkoKEDKPW+j630hHlT0LHQh8e0YWmQprpWR5KD/ABTCFUSypeVIck2EatxtgM7sQEIMzvpbICp3ceyL7whV0r9kWpKk/et3sw0e4Sno2p32trpxNOJPJ2VMQCJctEpCgsjvTCnTObMDuws8LyjBGbUEkqLejD0EDRc/CGlsBaoUawUpKgpUFDVJB8xcRTkJYRICyvEfA/rDVSAbNT1QmSkrTosAjz28tPKOkhvKFfgXECqQuWT/AGarfyrv/wBQPrDKj9IdPQhiXFS3rKk/3q/cSI5k8UzkKeWQhhlDDQcx1ibjKVlragfxk/5mV84CpTErfQ/3CldxBOnZe0Vmyu2Zibs+gHIR9A0iPoGwjhmtDlhs77qXzyiM/k1wKb6kQ64VO+7R0A+ESm1obGMRILM+nvinUTL2j1E7u+MQl3MTKmjYaMtPKR/CFHxLqPvMCKiU6j4mDosw5MPIMIFLFzFq0RsEBSpZSUkh3f3awVpcbeymB5xWqJTp84G1tO6VDmPr3wLcQ6YOxFapyVTFgAFRIcaA2DvqWYQGRKSZpSQApUs5WLXQGcAF+RgpVZ8mUanzhcx9Spa5UxKSVAWUNiCCzfxBx9PEXLyM3xR7wThMupqFGagLEtOcpLh15gMp5pLkkdG3jWZWMrDBSO6LBgAABoABYCM44ZxmTTz8ie+aheUKSHyd6wJ2ckOOnSNGpqwGxjJl5cu6KqSZdl1aVaOPGPe1ERKVyEUytlkG3Lzibm4nVZenJStKkqDpUGI6HrGV8Trp5WalrD7N5E5iVoSbgHKHKH2uAX8tRE0Rn/2u8N9tIFSls8j2jzlE3/yqv5qjXgzNMRrRkVXOBJCbh9WZxsW25xzIRER1i1KMbkRLaNI5X7afA/KPUnSOZ3tI8W9RDt6Aho4FqimoKfxoPqm/weNDMk8oznhPCZ/bypyZauzCnKiwGU2JD62O0aahVnhoiy7Fqv8As/k1dWhUxShmKUqCSAC3Oz2FrchGQV1MZUxaCGKVEehaN+xCpRJkzJkwKKUJJVkbN/hc6vGI8WVFPMnldMqaUKHszUgKSeTgkKHXX4xOfYUCc0eRwlTR9CDBVUnOokAJtYO9xDrw3UJUhI3SA76+MDafhCcDmT2RN9VOA8E6Ph6ckXT3tyFhv6RCXLwNG0xikzRpFhASpaUDVSgD/iIHzgdLwyZvaLOCS3rKVIL98qPUIGd7dUgesI7KTkktGjrmd/xPwvFCcLxNMV94nxPwMRT41IiQTBaB9XtF2Yq0UalUCQUDa4ESlEahJbowhN4xV2cunN9CPPKlj5XMNda+RV2SxsN2u0LvGYHYySdlehKfePGJyphl0LfDM4Cop3bKZ6SDd7KAs3Ow841zA8RE5CVHulQf8/rqIxWQAkgh7K7p/lIL+ZHpGmYHjEuZISJah92otzCVFwCPAt5dYw+o1TRTBTTQ+SfWOK6Xov8ADr4GKmGpRMSlQVl2LqbvC5Dam1/OLhnp9lwrnELTRSmmcSZqT+8IlqqVMxCkKulaSk+Cgx9xiGnq0hx+EtFpM547GzpI/OvE/DS6GeZUy4Z0LAstOj+OxGx8oGIXG+8c8LitpVJCQZqHVKO+YfuvyULeh2jBUJYsQX5bjxj18U+S+5mkqJgsnpHrPqSY+BjpouA0/B6tYlyQ5KOzSGt+ENB+nNhzhfopRTLlA7oQf9IglKqGJF7ekUaJFzF5QXTT0M4Mib6iWoj/AFNH58WTG2cVYwZNFPWn2ikIB5Z1BL36PGJKich49HCBH0cmPomMfoZGEJTokDwAiQUB2hzlJR+8UgjmkfpHtXPky0qWtUgJSHJKdo4axJn0pSkqYqa7DUjp1aAXBRM3EysEZEIWwFtsottZTHrDzxFW0yqeaHp5jJBHZzkJUSdGf1bcQifZNJP7TVEl8kpI1e618/8AAYlLclQr2zQyPvPB/gYiqInHtq8P0itWaRRBZTmqtFCoVr4RamGxijPMczkCsZqCmWQPaI9A0LHHyyKeTyzs3+EwwYwpkEAXOpMAPtAXmkSwSzLZ+uUwj7C+hJdgxuAHDc+X11i9g2KmTNE0AF2ChzS9x1LfKPsOwOZUzBLkSlzHA9gOz/iIskdSd4e8F+x5SFBdUUMSyZKVEur+8UzNq4S/iIlKqdiRu9DLwshE+WuYggpzMCDqLuG56P4QbICbANFhFBLppeWWkDyYegsBFSWt7x5koqOkbbb7JJKRmJbeJyfKA8nFgdCDc/oesfftS1ba7m3RvU/TQ0YgYZzNvGKfaBg/YVswgdyb94k7Eq9oA8wp/URqKkrJfOz3s2/jCH9o9WQJcpTKc50m7pZ0qGu7j0jZ6e4zolNaEpMdRyI6Aj0iJq9JKBRLfUJS1/4QPlFvLFanmMkeA+ETGfFV0TF3j+9Cttlof1/WMpVGucWSAujnDfLmH+EhXwBjIzEZ9jRO6ahVMfKHbXz/AKR9D59n9IlNOqYQCVrbwCLfEmPoKhYbR9iWPyiOzRMWqYbmapRIJ1axYIJuRoOsU6mdVZ1d4rRMdJOb+0y95ykl/aFn3EdTEUyUhKJYCvxFyrV99d/K0EKOsSPvELEtadQq4W4IDWdJuHPWMzcG6s3RWG/c1f26/wCi9JrTLWXQyk3Fndmax838I1L7JaY5KqaQ2dUsCzaBRLdHVCJW1Xa9qCAnOpwsFNmAAez3LkjfWzxpn2ZSSmhUSXeapjzSlKEj4GBHinoXPKE0nFjBLV3l/W4iCp0iSQbzPEfOIqjSKroysGzDcxQnG0XJxYxQnKhmAC8QL+7IGqvgNfWLNDgia6YgKQTJlTCpSgSMxSlgl9T3lDQuzxSxouL8wGht4VrE/syQAAMpB0utyX8w/pEJuuiqVoNyqsIlpyJAAFwGGmvnFSuxlCUhbqOU+yBd+o2HX84A1WJTZSiQLakbHqH+nJ5RQqcYlzB3gUq5h/6+W+8Qk7VDJUG5nE8pUrMpV1H2bDK1iH/rFQ8SS3yhh/ic7chqzny9F/EF5QhORK3GY5mcO7CwsWbTlvAiUWUSzOdPlE5YvLKDhTVNgNfS+3yb1MXU1A+n+uZ9IVJFcR9fXy8ouy68wUKxh/aOvvjM/tGrhMqkpBfs0AHxUSr4FMM+IcQCTLK1baB/aOwjK6isVMWqYoupRJJ6mNGBbslP6FqWY6eI5K31jon4RsJGoS5xCA7iw1B+MeCsB38vlBvFuIjTUcqblkTAciToCCRvlOtiNIno5KZ6iFGWlQSFFBsUhSQoG9iGIuCRC/8Aox+WM8M0roUsZngyZv8AIrrsdoyQx+heIeEEzKScZJllZQQk+yH375sGD7xnGG/Y5WTFMsy5aRm7zlQOVrhgzF7F7sdrxLL6nEnuSOUJJbR3wNUD9lY7LVt4H5x9DRwt9nSpclQWlY+9XldgooDBKiBo4Dx9FoZYOKakibTsyirmOol8t+dh5axYVU2AeybDzuTfrAwqc2iyPasf3dQb6dLeUZ+J1EkysUz5iG57+QtrG6/ZshsLkH8XaK9Zih8owXsi9yQEtr6iP0NwbKCcOpQN5KT/AJ+//wB0MkkGKL1ObL/mHziGeqxiWT7B6qPuAitUmxh4odgqoXFCcsXu0WKpcUJquoHjBZyA2LzGCVHTNYeYuY4w3GRKqEkqKZKk5VJv7TuFuxZi9upjrGr5Tq35wo4rPUib2ZSQrKDdtFgK8rdYzTtukO3UTZFykzEkEMenxHT68FvFpCZRKlpNrkWY+A9PowI4T4tPZplrI7pYKb2dg/8AC3ofCGOtUJySFaEaPqOYPLr+piUlT2OmLisWTNmkhSiVFhY3+ukd/sQG/v8An8/SJ5GFIlE5QfV+jX6W531vewuQkByr0+v6R0pch2yrLlD6+v6eMSqsksUhg7qLANzLP7vnEFZVolIK1WSB/QD5esLquIM75mc2AcsHZrg7Dl5x0V5YvOMXsjx2kmmV2k1Sbq7iQf3NAtjdidH5GFpaALQ24jiyZspacoVMIupwWCACyS3dDgm1y/SEtJLmNkHFr2iZZRbuPRbkLvFgG8U5MWkiKkWM6sSMyX2aiJsspQ2ZnSUpCSE3Fho/6xXxCcyz2CpiiQlLXLBiMqSXsBZuXhEs2SJ0iUmWoBYSArTTW13zPbq/SOcMK5ChnmSwBYqcqF3FhYmxZ3EY3OL0e1DPi4/N7q7+n2CuB4tUU+anJSZSkEqKkkJFjYq1zHQDS4hwxyehMmX2RWlBymWkqdehZkMGSDe7vawELmHTqVEtirOhbKWH1Y2GRwOep3fofseqJRWgyElOaWLZ7JyuD1LIATqdSBGfLhxvwrN+DJCUkrVd9/bz9fwGKmZiS8v7OpaSEgzCspIUpQzApKk8jcDQ2j6IsGmVE9KldrShOYt2yzqfayqKTmD9S0eRNYUtKP7EpYMLdzST/wBgIfZ3RL73bTJfO6WJ3bOHMVK37M5SWArQjl2ktn8wYMLwlKnKion+Jj9CIJ2BpOiiANu83le0e04r6HzIvzPsznH+zqaeYf8AmMfgY2/D6bsaeTLOsuUhB8UICT7xGVo4dKiAFu5A1fW3KNYq5jPEppJDx7IgWQPFXxb5RTq1WizOUyU+D+pJijPW4gro4DVCwYpzL/X6xZqEsrpFSaL6v9avAYUVlS7gQm8fIyVQULPKll/Jv+2HuUi4HK5gZxRgVLPmIVPnTJShLAGUApIBNyCCXuYVKwSM/wALrMhG4U4P5+Dw3YTi6kd1TlI8HT/L+UQJ4ApFWRiCeTKlG3m8dVGEdgtKBORO7oIWjQ6hiHLG0JPHrZTHLwxkRiSVAaEbEXFvr4+dWrrEI7y1jXW78tPr8lxfD1TOWpdKCWCSpIWEqe4cAkZmv69YgXhFYkvNp6i3OUsj3Bon8Jse0tEuKPVWLhKS6dHfmR15Qt4lSqlllBut2V1FvdDBJxdKTlIYjYhj6GL2eXNSQpiDt9b9YdKgSipbFXDayyg1tXA02vbRvSByrK6QeruGpiH7IlSDqNwNbj94flpAidTsthfl8IpFbI8Wuz2SpheJ5S3iuzm2giZIioGWBWEWuzM/wPleKk6oVe/68rR1kcqLjusWuCXs1vHePE5Sbgm2+idGuN9tNYz8UmKXZM85XSohwzEgtb3i/jFqXjSwAAoEM1315jf9YDpIJAcDxFvrTaOkkJIIY7gG+mj7eUI4JhGSTjXdBdj57WawvH0L9JW5XsPNCVMNgCrZo+hHgiMsk103+pqQ13+useP43t9fTRKZA92keJk8vP62jfYNHdBMSmYhSiQkKST4AvpBPEseJByNfcv47wGMgv47fpvEK57bW539XHnCyVhWht/bwqXL74JyJCr/ALzXHr8IhmTLRnvEuJHsWlhWfMk2B2e490LVPj0wWUVpPMKUnzG0K5UUjjjLuVM1qeknT3wIqEBn35/KEem4snpLCoUR/EyveQTElTxbPKAAtHiUuS5fn8oVzTKv08oq7THSTWhIL68ohqqJE/KVMpnYs7aWcG3hGcV+JTybzSsH8IUn3MImwzHZkn2XbcEFj4iCnROMFLtjvM4Yluk6PyJGvQH5bRGvChJDpBLbFT+lvp4HYNxSuYsiYAEMdjY8gCXL/KDNZWpTLcuX9kXv1vsI6UtAUakUpsrOglCsitRufAgRFTyquWPu5qmuXBVd77j5xQ/bVFSjlID/ALo56BzpbxhipKzs5QCiwSHJJFm1uzR0GdOnsVpFTNmqqJkxpmZYCjMSFf2Yyi6gSGcCxirMoyLodPQFx+Yhm4RqWpQTqta1HS5J9+gseUC8d4xEuYqWJKFFJ9ove34fX3Qzp9k06K9Fi6ha7jUGLtYJE9H3gyruyxYjx2V5wvjEVT1FZYFmsAAANNPOLVRJ7ssvdu8PG4Ye6JtUWu+wQpKkFlac/nHqFRNiOQIQEJZ3JUS5OzcgHfQRRTObeKpkWhmwjgtNVL7QVUqWtyky5jjTQ5ha78onnfZRWO8tUiZv3Jo+BAiPhuimzJJUhmzEG7Fw3pbrBYSJyQ5QryZvUHxjqTFoA1n2fYiHUqnWbapyq25JJJgbOweolDv081OzqlrA945b2hzkVk5NwJiG1IzD1aLiOLZ6S3bLB5Ev8Y5wRxmpnoTYO+8fRpi+Lpp17JfVUpBP/TH0DgjgkJCsrsdNgdR4B2jo0EwEA2fq31+vRovDEUq1DsQLW8315+/nEi6wKIVl6O5uPAk8vWDsZJAxciZyBLkM/wCe0fKp1gd5DjYDfpqYMIrEqLsdLux6am+xiI18vNqdizeerbx1sNAZVGWvL1PIvvy2ilMoEqN0MPA+631eGhGV7Dpbr0OpbeOJ6hd29LBvAfDrzjuR1CdNwOSr91PoPyiBXDEqxyp/y/NodFhBS7C7NrffXzEVF0ycx7vlozvqxa/SCBoVVcODnHisAUBaGpVMh3BPUG9t/lHKqYBza+lr3A3vzggoXKCR2Ks+TMRoWzMeeV7+cRYriapiiVhRJ2yKb0AhmmUved/L5nnESqDdg17+FvyhXFMPKhWlTgBr1uCHjjE0LmoyoWACCCDZwepBb9YZTSX087eHOOVUQ5fX03rDcQWLmCJXKQEKykD2crvq99zeO6vD5Mw5piR43BbyMHJmHJY8gz68/HnES6Bt/cPSO4nWAptLSpYSEqDgZsyszqHK1hEFRSEy15LrIYbMCblz0eDisKCnOVJ8oi/8KCdA3ha3kYT4YXIVF4HOMtIyXSVbj2S3rcH1jiVgSwe+lTdG/OHRNCoEAGPf2Y2H1YPD8AWV8LxISkCWlGVI23fck84KU+Mjl+UVv2TZg4vHJpDyHj4+MGgBKXirvyPx8I9Nek9T1vbz1gTkewEepB668/1jqOsvrbZh4j6EfQMn1GVr/P8AOPY6jr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QUExQWFRUWGB0aGBcYFxgaGhcYFx0dGBwYGBcYHCYeFxojGRoYHy8gIycpLCwsGB4xNTAqNSYrLCkBCQoKDgwOGg8PGiwkHCQsLCkpLCwpKSwpLCwqKSwpLCwsLCksKSwsLCksLCksKSopLCwpKSwsLCkpLCwsKSkpKf/AABEIAP8AxQMBIgACEQEDEQH/xAAcAAACAwEBAQEAAAAAAAAAAAAFBgMEBwIBAAj/xABHEAABAgQEAwUFBQUFBgcAAAABAhEAAwQhBRIxQQZRYRMicYGRMqGxwfAHI1LR4RRCYnLxM2OCkqIWQ0RzssIVJDRkg5Pi/8QAGgEAAwEBAQEAAAAAAAAAAAAAAQIDBAAFBv/EACwRAAICAgIBAgUDBQEAAAAAAAABAhEDIRIxQQQiEzJRYdGRsfAjM3GBoRT/2gAMAwEAAhEDEQA/AFCgXknFggpAOUpJIdQ9cwdn6QKnzO0XmV3nuSXBLW1ghJpwFFYIa/nz001iSsSApJSCkWUgltriPPtbaHpuNlVMtUuWpctJSHt3nKQBdwdASRdorTahc1KZbh0/hGu7ltSLiLOK4itQUlVhmdgdVMxW+t+TtFBNQuQUzEkgLBAIIctYg8rw0YJ78gtWWaFWbuzAosbKIswtYDUwXQlAlzGJcoZnspT7/h39IilzWkImk2mk9xiEyyPwk62ivNmpYqJF2Hh5CEnG2UpA2RNAUXBzAXvq1oLSMSCklGhcFILuVC7iKlRhxlsAEL7XupO7ljYHTxgbW9rJUZZZJQrWzpJDM+pBF40cbJu0HldwgKDpJLKYu/Qxaw9eSYe8Sj95ieep53gbIXnQyujKzWHUR8AEgMHu+pD8z1vEGqdDIYcSqhMmylZLBQKlgNZ9hyh2wqYFTUkaP/2xmxUUpStVjmN9yzMwazXh34axYKVLNrltW2bSHxvYyHD/AIr/AOL5wFrgFLU4cElwYNf8Sr/lj4wtVMyZnV3QzneLsdAnHKNKUgg5QNGPuY7eEXMMxJSwAQHbQbNzjyqkrmJAKU6vry8ogw5C0qujvG4c2A5CJ1sNKgjUkKKRZwoa7GCchXdIYkMbnX+kUKemWtKnSl3Fwb202i/LCig5UgajVr72aJST5MeImudGDPrmjxT5nb/VBP8A2Ynf3ZHhFOrolylgKyOxI8IxuDXaPUjki9JlzBgBnAclkm5cDUHw1AgwiU8AMKlf2qkkAMEjLrmVcOOQYmJky59vvz/kG0er6V/0zx/WJfF/QPZW5R8TZx8YFJpFliqaot/CI8qhMQjMJhsNMojTZlSDUfQvSqyYQD2ljp3f1j6E+Iivw5GdUk85jLSyUzBlJck3UC6XUA9mvs8fLWonIouEiwffpHuLYkipmFSZZlgAAAElgkMXfqH03jyV94AQSkn94gANzUdg/wAIwb7ZNNrRClVn5gi/I21iKfh6lFPdOUkpBAcOBoAN7j1jhc1JSElQDPcXzEcuQh74GlCqpzJnFSRLIXLUCwcD2TblfXeHT8jRVlPDfs4qJiezUkIfKshasygP4Uj2XLvEOPcNpRNniVKXml7ZgWSnVbZbJ8dY0ipwiXLBMpau1mhKCrM5AAuoOdWf1gLjqFlpMqZnmqQy0rmLIkgyyl3A7z/xPfrBK8Re4X4amTJaxlcoW+UtY2IIO9uUMmMfZ6mfJnLEsCp1QSQHIDAF3DflATgrifsppNRMUvupQkMzHQBKbEqsNo1KmxFE6WFIWlSVCxb1De6GRyVmEf8Agk6TM7KYlKZmpCVBwDcFxZmiossO8QpyW1LNaHvj8Llz5awpJI7ye7dgWbkXf2ekKWJsmYEXc95yEt3wSbp+tmibW9ncVHZGqf3Bdy9+mwhl4Xw5cyYCBpbZnF2MLlJR5QFFSSlRYDvO2rt7nEabg9AlMhE2lAUshJKM7g6g+0O4TdzrZoVR3YyYUw4zO2X2gAIQkBtxz9YGzNT4xewbE+2KlH2gnKo29pJIILaHpAiZVDMQ8XTtBLLR4Uh33iBM8RIJ4hwUEcN/e8ovNA7C1DveMX3iTYT4wr8R/wBrYkMh/Zf3wzEwo8TK++1IZD2OvSIZflNPp/nOsHYomNpnTdmaxtBgU1h8IC4FNOVb5vbFj/KfzhhliNvpv7SMnqv7r/1+xymnHKIMTl90+EXgHipioeWR0izM6ANIFlA+422B/OPoH0lNJb+2X/8AX/8AqPIzWbv55/ImYgDKqFKCQkG+Xk2otrvHNMtM0uEsFvvufdaKS6xSiVFlK5/nBrA8KSZS1JWgEkZQvXVu62/MRFQpK+1oy44OcqQEmUBQb6N435QQlYupBQMy8g1SCPCK9dOKlZSBmQVDx0sfBo4QSSwSAX9rmzWbSGavse+MqgMK69CxmE1QKWu5OV+Y+UUlT+zmZyVLUWKiSxfkG2aKmJkJQC6e8NNwQdvOIKqimJUyyl1jNrqDy+MSjA0ZJv6bCFDKzrUQSHDAve5tfygvwpVzAVSFKUCg2AdmPUWgTRlUuYAk/wBqN3stPJtR0i7VTexnJmS3SFJBWSksSX1OxgTW3EbF7Kl/NhnGJoEt5pJFtVXFjo8J82qHa90uNsoP10i/PlzqghJSyXJCphuQoO4YsQBAmXSKRMyKsoE79Hg41SabF9TLlVLQTpqlSZjWN3T57NBjCsTmU6ygEJfZ765jdr6n1iKnw9E0BgQpJF22847xKQopSrMCUElyGcE/JonKSeikINRsszsQmhaVuu+jeyXcnM2l/hFyR7L9flEKVdtKyliA3re4jvD5pGZDMAx2c2ifuZojGKfWmNGBcNdqhU2YrJKBYHdXNoHcS4jIkd2Ugm3tEn84uYniyhLlygpJCEh0pIcEhzm63MKGNZ1i+ml+vXWPRxpRiYcibdotYZxEpbhCiDuOY5/CCEzHZofvG0Z9h9R2E9JJYBTHoDY/XSHmnKVTAFMxfzjLmjJTSi+zRglGUHyW0Tf7QzfxQPrK4zVBSg50eCGMdkkAhk+D/CA4IILXD2MRmpLt2aYcb0qYd4eL5y37whllBhCfhdfkCu4VXB7ut7aQYl8RAf7qYPL9Y9LA18NHlepT+Kw8lUUsVV3CIqo4gGvZr9L+kUsUrpq5a1BCQnKVDMtQUwfUZGBto/nF7M5Rl0y2DUw9D+ceQPwGf20hKwpSbkMxOhbUR9GWmjZyX1/f8iTJpg2jP8IOcMys8tcu1n2uFG2YdGI62jjCsFmTUdopK0JAGVQQSCTty0f0iXC8JmSpxeYCQRmINiCQWPL9ITJ8r2NgxuLUvD0LNYCiapCtQogtv184lDs4cN10EXMYV2tRoEm6bXCme/jFZVKzi1ixPMeD3graTM04NNtdWUaib3k5g4f53ifF54M5SgSwYBzcMGtBGrw5IkJUSCnMGGinPKO8MwOUtxMJzKIytoLXv6DyjuSWx1jk/b/hgWkmrUpJBNmvfusYZlSlTT3FFZmEFyGIy7EaEdY5wuh7KcgS1EBACpptYkEMDv4Q3cC8PLql92wSA8zYAkv3RoSdrbxKcuTXEpCHFe56/BToKUhIKi7ahrPsW2aF3GVhU8kJZSWB69Y3CXwDToSQVzFElyoKA8mY++M5414QVRETcxnyicuYjvpOyVNYjkQz8huY4Jx2x55oTSiinw/LKc3eB6jc2L+F2i1i2bs1ZQ7Off74G4BUBlM24d+os20GO3fUu9vEPpGSSqRrx04A/AwctiRoCPWCihod/wBIp06Uo9mzkHXe8Tmod7/TQJSt6KRjSolqqmnzKUjMZgUxJ9kuPa/mtfXX0pVNwQbj6MfVMxLFaiSod0eHwszecQUMlU+YEJuVHyAG56CPQg+aVGVpQbsrTMAM8ZEIdajZtyYsVabDuglL7sx0fyi9xJiop3o6QnOr+3mj2r/7sEeyOYHhzgPLoWl5FKAfRR0T82jTP00qTXaMkPUxUnrTKFWrMoIClFtHN/CCSVMAPKGCq4akUiEoSRNnLAKpmyUn8HJ+cUJuFKZ0EKHLf9Yw5MM6N2PNBsvYBThQJ5H5bwVUgDQaQKwCd3VPz08ouCcUhySXLxowr+mjB6h3lZaSqztCP9qNGrLKmJCjLGZKm0ClMQSOrEP0g3xZxamip0KCEzJs0qCApahlQkDvlKdRmJF9SDyMKM/7TZ86mmSOykpC0tMUM5K0/huvuh+WtoqiDK2BKqhJSlClIQ5KQ7e0zkBukfQIpsaWhISlRLWYmwbYdI+gOOyiljrY4DiIpmd2YsS9cpDlKm/CLWL6Q04YpMymfsiSpKiVEJAI0B1f5xm5TckfrGicF16VokS7qUAoAH2Sxcv1Yws+ik/USmlF9IuU/CklUh5khZJfMUqTmF3KQQ2UWgfxPw9KSJPZSjf8QuAnkxcHVybG0aHhiFAEEXJLxQxbCVqnoUllJUWOYEhAa51GujdYRp0TTE3FuDFihmBCVzVZwpJOUFIAuC+vhA/BZiJUiTLTTjtDoVtdSjlzE6ku0amqg7OSpJUopvpqAbOTr5wmYHwrOXUIWZRyhTkiwbS7nundrmA0/AU92ztOFfs8lKf2ZalC6z3O+T7RZybl4dOGKWVS0qQkBMxQSZoCgohZSLK5MGtBCow5JDLLeGt7akNCBxJSqpqta5ZeWsJcHR2uSRu4JhknHYYrnaGbEuIxKBchR2DN7zAHFeJU1EsyVpYTLG4cbuDzBYjwhNxHFVlZWQV3LJGzxFLrHWhwUO1zolywfneGllsosEUrYS4QQyFujOSqwKUpVbdje/yhhSQR/wCm/wCmAeEDLUMouM6mU51Z8ugcQ1mIoXoGpUG/9MP9MdZv/bD/AExbBjqYuDR1lHtAf+GT6piKmnU8iXUqkJInJUEKSS4ClB05f4Ac3+Q9IISbrSOZHxhXk1eWmmLFlTZqygm5dRYKL65ZSc3rzi2C1kEyfILk6o7FClazFlyo3Peu56nWAoxJeZ1E332P5RLiFSF529kKAHgEsIoC4aNzkZRlwbFnBQXJ/dG7cug/WLVfXkJygtzaFWjqMkyWrYKAPPKbERq6ODaYsSlZf+8O/lEh1KhYw+rcSw17hxrq7++DYl/XLbeC6OH5EtDIlqF3crJL6atpaIZ2HSZaVTZilpQhKlqAIdQQkrKQW1ISYTi0guVsUvtMwlJpaXuq7cBaksQxlqVulnJNyL7bvCRL4UIKkmYkHRwFN6FiPMRolL9p9PUThOmygkU0nOLhLzE5Uolyxe2Yvr+7CLjmJKSUrU+eYMzO5ZZMxSlFnJdWQf8ALUeUSkpeGVTh5Ja3hlSylYUlKiAFC5S6QEukjmBodI9gNMx+cdFlI6N749heGT7HN4r6YYEaZ9nmChKEz2CioOCUl0bEAnz0jOBLf1jbOCw1DT/yfnBmtk4hWT3c1r/GLKBaOBpHUtdmgDEzsHIfoY+XUl22A0jxew5fL9YrpVeKREZ7PnODCzxLTKmyWHtJ2/E23j+cHCvaKc+W4UOYf3N8oMlYYunZkmILWkkB9dNDDfK4AVMp0KK2nhlhOiOeQ9Xa+gbTeDlPhSEFRAc2UFG57uzm+3vgxKVCRxryXnmbWhLwNcyapQmJAQglJB9rONX84OTTElRRBC1KSG7S6uqgAl/QCKqzEmqdHcuWz14jWp48zxy8cgkFTigkqlE/vLYeSVLP+lJhN4kr8iAkWypyhtipir3ZR5GLvFs3/wA1TA6JTMX6tLHxMJ2N1hWQTu5/zX+casSpcjPkduihTzbqHO/uMdo3inLWyx5xclxRE2em/u9xjY8BmmdS06gW7ozdcgyt6iMe2jUPs5qs1Jl/BMUPIsofEx3QBoqB3T4QjfaXxKJUg04bOsBXihaZso+jv5w6VUzunyjOftN4an1E6SuRKVMAlZVZWsoKJu55H4wJBRmcmYkKGZyl+8BYkcgdn5wSwuUKqoUZpZIQVHLbKEhkhPIJsAOkcY3w1OpMnbhKVLBISFAqADXU1hrz2Mc4QQETSo5QoJSeofMQPFh74SCuVDXRVmycpIBzAGxGhj6CeJ1q5aZYQOzBBIG5S+UONvZPrHkUkknQuxgQY2Hhepahkc8gjHAI0XCqs/s8joke6IZPA8R9p9ATH0ogrIf2bty5fXSAQxd0AA5dHG8F8OPczsxXfy0Huv5xNDtl0mxPl8/yitJOsSTlskevr+jRXlKZLxVCEM+xiOesOOeh+vFvWJ5y0NctyBYF+kCDPeYQeoHp+YhrAW0zXKeRcP5addInkJfLz0gVhynSQS7LJGtyC9vP4xeq5pRJUUllZbHqYHasNbo8x+tp5DCfMyk6AMToS/QWa+pjP+NuKpaVCXIVZKWfmeZO939IXeLFTautmhB7qbBRLAJQG9fzhVSCrXpYnXwMTW9so9aGvDON5qFJCu8l7g7eBjQpM0KSCNFAEHmDcRigX3ukaZwXUlVKkEuUkjy1HxjppeDovYJ+0CZkWF/3JSPFS2/KE2uXduUNv2mzR/5ZO5UonwSzD1VCZVm5isH7Sc1srOygesEcqkllBoq0NIJiu+cstN1K5chbUk/OJ6jEkAsh1JGmYMzcrv5QypdisneGTglAWZiCWsCPVj8RCimszcvAQxcHVWSpRyU6T/i0/wBQEHsHQ4TcOOgWpv5jHAppgNpq2/mMHEF9fCPES/rkIbggWY1x3VldWsFRVkAQ5L3Fz7yY84ew3OuWlCe0mr9lOyXsFK5WvFHH0k1c9z/vl3Nv3je8O32bgJqgUJdCUq7x1WpmGXoL3g4krbDLegf9qGE9jMpwL9wp8cjB/MkmPoJfavIKpkhStSF25B0sPfH0CdOQ/EoZod8KmNIlZdcohDI0h4wpf3cv+URmyHQCclV7+6GX/aGUQySQ1gCGYCw6aQrZ4ikzGJidlKsYq2rWtNpik3vlYhms7i2/KLWDz0FTt3huST6PpEnDlNmp1qOiiwf+H+sB6mX2a3GnKGjadgf0HAMrkfGBuKYAiYDk7p6W9OUUaepJAKXI6RdlVi9wfWNNpkgNh2FqkGYVGZ7SmCvZaxcbbfGIsfrCKKoShytCLWuyjtztmHlFviniHspaUklJWWPNtSPNgPAwtScZCpomAJUtAKUuxspnt5D6MJ7YriUUW9mcVGJZpeQpSCHzqvmWNQ5ezW0aA7hRYAQwY1KlmctAYFyzaDdifdBDhf7NKirBUfupYLBRS+b+TYjqHvEFJLspOLQnClIUND8vONI4DH3K7My/cwMMMr7KadDXUSP4jfqYMYdwrLkoKEDKPW+j630hHlT0LHQh8e0YWmQprpWR5KD/ABTCFUSypeVIck2EatxtgM7sQEIMzvpbICp3ceyL7whV0r9kWpKk/et3sw0e4Sno2p32trpxNOJPJ2VMQCJctEpCgsjvTCnTObMDuws8LyjBGbUEkqLejD0EDRc/CGlsBaoUawUpKgpUFDVJB8xcRTkJYRICyvEfA/rDVSAbNT1QmSkrTosAjz28tPKOkhvKFfgXECqQuWT/AGarfyrv/wBQPrDKj9IdPQhiXFS3rKk/3q/cSI5k8UzkKeWQhhlDDQcx1ibjKVlragfxk/5mV84CpTErfQ/3CldxBOnZe0Vmyu2Zibs+gHIR9A0iPoGwjhmtDlhs77qXzyiM/k1wKb6kQ64VO+7R0A+ESm1obGMRILM+nvinUTL2j1E7u+MQl3MTKmjYaMtPKR/CFHxLqPvMCKiU6j4mDosw5MPIMIFLFzFq0RsEBSpZSUkh3f3awVpcbeymB5xWqJTp84G1tO6VDmPr3wLcQ6YOxFapyVTFgAFRIcaA2DvqWYQGRKSZpSQApUs5WLXQGcAF+RgpVZ8mUanzhcx9Spa5UxKSVAWUNiCCzfxBx9PEXLyM3xR7wThMupqFGagLEtOcpLh15gMp5pLkkdG3jWZWMrDBSO6LBgAABoABYCM44ZxmTTz8ie+aheUKSHyd6wJ2ckOOnSNGpqwGxjJl5cu6KqSZdl1aVaOPGPe1ERKVyEUytlkG3Lzibm4nVZenJStKkqDpUGI6HrGV8Trp5WalrD7N5E5iVoSbgHKHKH2uAX8tRE0Rn/2u8N9tIFSls8j2jzlE3/yqv5qjXgzNMRrRkVXOBJCbh9WZxsW25xzIRER1i1KMbkRLaNI5X7afA/KPUnSOZ3tI8W9RDt6Aho4FqimoKfxoPqm/weNDMk8oznhPCZ/bypyZauzCnKiwGU2JD62O0aahVnhoiy7Fqv8As/k1dWhUxShmKUqCSAC3Oz2FrchGQV1MZUxaCGKVEehaN+xCpRJkzJkwKKUJJVkbN/hc6vGI8WVFPMnldMqaUKHszUgKSeTgkKHXX4xOfYUCc0eRwlTR9CDBVUnOokAJtYO9xDrw3UJUhI3SA76+MDafhCcDmT2RN9VOA8E6Ph6ckXT3tyFhv6RCXLwNG0xikzRpFhASpaUDVSgD/iIHzgdLwyZvaLOCS3rKVIL98qPUIGd7dUgesI7KTkktGjrmd/xPwvFCcLxNMV94nxPwMRT41IiQTBaB9XtF2Yq0UalUCQUDa4ESlEahJbowhN4xV2cunN9CPPKlj5XMNda+RV2SxsN2u0LvGYHYySdlehKfePGJyphl0LfDM4Cop3bKZ6SDd7KAs3Ow841zA8RE5CVHulQf8/rqIxWQAkgh7K7p/lIL+ZHpGmYHjEuZISJah92otzCVFwCPAt5dYw+o1TRTBTTQ+SfWOK6Xov8ADr4GKmGpRMSlQVl2LqbvC5Dam1/OLhnp9lwrnELTRSmmcSZqT+8IlqqVMxCkKulaSk+Cgx9xiGnq0hx+EtFpM547GzpI/OvE/DS6GeZUy4Z0LAstOj+OxGx8oGIXG+8c8LitpVJCQZqHVKO+YfuvyULeh2jBUJYsQX5bjxj18U+S+5mkqJgsnpHrPqSY+BjpouA0/B6tYlyQ5KOzSGt+ENB+nNhzhfopRTLlA7oQf9IglKqGJF7ekUaJFzF5QXTT0M4Mib6iWoj/AFNH58WTG2cVYwZNFPWn2ikIB5Z1BL36PGJKich49HCBH0cmPomMfoZGEJTokDwAiQUB2hzlJR+8UgjmkfpHtXPky0qWtUgJSHJKdo4axJn0pSkqYqa7DUjp1aAXBRM3EysEZEIWwFtsottZTHrDzxFW0yqeaHp5jJBHZzkJUSdGf1bcQifZNJP7TVEl8kpI1e618/8AAYlLclQr2zQyPvPB/gYiqInHtq8P0itWaRRBZTmqtFCoVr4RamGxijPMczkCsZqCmWQPaI9A0LHHyyKeTyzs3+EwwYwpkEAXOpMAPtAXmkSwSzLZ+uUwj7C+hJdgxuAHDc+X11i9g2KmTNE0AF2ChzS9x1LfKPsOwOZUzBLkSlzHA9gOz/iIskdSd4e8F+x5SFBdUUMSyZKVEur+8UzNq4S/iIlKqdiRu9DLwshE+WuYggpzMCDqLuG56P4QbICbANFhFBLppeWWkDyYegsBFSWt7x5koqOkbbb7JJKRmJbeJyfKA8nFgdCDc/oesfftS1ba7m3RvU/TQ0YgYZzNvGKfaBg/YVswgdyb94k7Eq9oA8wp/URqKkrJfOz3s2/jCH9o9WQJcpTKc50m7pZ0qGu7j0jZ6e4zolNaEpMdRyI6Aj0iJq9JKBRLfUJS1/4QPlFvLFanmMkeA+ETGfFV0TF3j+9Cttlof1/WMpVGucWSAujnDfLmH+EhXwBjIzEZ9jRO6ahVMfKHbXz/AKR9D59n9IlNOqYQCVrbwCLfEmPoKhYbR9iWPyiOzRMWqYbmapRIJ1axYIJuRoOsU6mdVZ1d4rRMdJOb+0y95ykl/aFn3EdTEUyUhKJYCvxFyrV99d/K0EKOsSPvELEtadQq4W4IDWdJuHPWMzcG6s3RWG/c1f26/wCi9JrTLWXQyk3Fndmax838I1L7JaY5KqaQ2dUsCzaBRLdHVCJW1Xa9qCAnOpwsFNmAAez3LkjfWzxpn2ZSSmhUSXeapjzSlKEj4GBHinoXPKE0nFjBLV3l/W4iCp0iSQbzPEfOIqjSKroysGzDcxQnG0XJxYxQnKhmAC8QL+7IGqvgNfWLNDgia6YgKQTJlTCpSgSMxSlgl9T3lDQuzxSxouL8wGht4VrE/syQAAMpB0utyX8w/pEJuuiqVoNyqsIlpyJAAFwGGmvnFSuxlCUhbqOU+yBd+o2HX84A1WJTZSiQLakbHqH+nJ5RQqcYlzB3gUq5h/6+W+8Qk7VDJUG5nE8pUrMpV1H2bDK1iH/rFQ8SS3yhh/ic7chqzny9F/EF5QhORK3GY5mcO7CwsWbTlvAiUWUSzOdPlE5YvLKDhTVNgNfS+3yb1MXU1A+n+uZ9IVJFcR9fXy8ouy68wUKxh/aOvvjM/tGrhMqkpBfs0AHxUSr4FMM+IcQCTLK1baB/aOwjK6isVMWqYoupRJJ6mNGBbslP6FqWY6eI5K31jon4RsJGoS5xCA7iw1B+MeCsB38vlBvFuIjTUcqblkTAciToCCRvlOtiNIno5KZ6iFGWlQSFFBsUhSQoG9iGIuCRC/8Aox+WM8M0roUsZngyZv8AIrrsdoyQx+heIeEEzKScZJllZQQk+yH375sGD7xnGG/Y5WTFMsy5aRm7zlQOVrhgzF7F7sdrxLL6nEnuSOUJJbR3wNUD9lY7LVt4H5x9DRwt9nSpclQWlY+9XldgooDBKiBo4Dx9FoZYOKakibTsyirmOol8t+dh5axYVU2AeybDzuTfrAwqc2iyPasf3dQb6dLeUZ+J1EkysUz5iG57+QtrG6/ZshsLkH8XaK9Zih8owXsi9yQEtr6iP0NwbKCcOpQN5KT/AJ+//wB0MkkGKL1ObL/mHziGeqxiWT7B6qPuAitUmxh4odgqoXFCcsXu0WKpcUJquoHjBZyA2LzGCVHTNYeYuY4w3GRKqEkqKZKk5VJv7TuFuxZi9upjrGr5Tq35wo4rPUib2ZSQrKDdtFgK8rdYzTtukO3UTZFykzEkEMenxHT68FvFpCZRKlpNrkWY+A9PowI4T4tPZplrI7pYKb2dg/8AC3ofCGOtUJySFaEaPqOYPLr+piUlT2OmLisWTNmkhSiVFhY3+ukd/sQG/v8An8/SJ5GFIlE5QfV+jX6W531vewuQkByr0+v6R0pch2yrLlD6+v6eMSqsksUhg7qLANzLP7vnEFZVolIK1WSB/QD5esLquIM75mc2AcsHZrg7Dl5x0V5YvOMXsjx2kmmV2k1Sbq7iQf3NAtjdidH5GFpaALQ24jiyZspacoVMIupwWCACyS3dDgm1y/SEtJLmNkHFr2iZZRbuPRbkLvFgG8U5MWkiKkWM6sSMyX2aiJsspQ2ZnSUpCSE3Fho/6xXxCcyz2CpiiQlLXLBiMqSXsBZuXhEs2SJ0iUmWoBYSArTTW13zPbq/SOcMK5ChnmSwBYqcqF3FhYmxZ3EY3OL0e1DPi4/N7q7+n2CuB4tUU+anJSZSkEqKkkJFjYq1zHQDS4hwxyehMmX2RWlBymWkqdehZkMGSDe7vawELmHTqVEtirOhbKWH1Y2GRwOep3fofseqJRWgyElOaWLZ7JyuD1LIATqdSBGfLhxvwrN+DJCUkrVd9/bz9fwGKmZiS8v7OpaSEgzCspIUpQzApKk8jcDQ2j6IsGmVE9KldrShOYt2yzqfayqKTmD9S0eRNYUtKP7EpYMLdzST/wBgIfZ3RL73bTJfO6WJ3bOHMVK37M5SWArQjl2ktn8wYMLwlKnKion+Jj9CIJ2BpOiiANu83le0e04r6HzIvzPsznH+zqaeYf8AmMfgY2/D6bsaeTLOsuUhB8UICT7xGVo4dKiAFu5A1fW3KNYq5jPEppJDx7IgWQPFXxb5RTq1WizOUyU+D+pJijPW4gro4DVCwYpzL/X6xZqEsrpFSaL6v9avAYUVlS7gQm8fIyVQULPKll/Jv+2HuUi4HK5gZxRgVLPmIVPnTJShLAGUApIBNyCCXuYVKwSM/wALrMhG4U4P5+Dw3YTi6kd1TlI8HT/L+UQJ4ApFWRiCeTKlG3m8dVGEdgtKBORO7oIWjQ6hiHLG0JPHrZTHLwxkRiSVAaEbEXFvr4+dWrrEI7y1jXW78tPr8lxfD1TOWpdKCWCSpIWEqe4cAkZmv69YgXhFYkvNp6i3OUsj3Bon8Jse0tEuKPVWLhKS6dHfmR15Qt4lSqlllBut2V1FvdDBJxdKTlIYjYhj6GL2eXNSQpiDt9b9YdKgSipbFXDayyg1tXA02vbRvSByrK6QeruGpiH7IlSDqNwNbj94flpAidTsthfl8IpFbI8Wuz2SpheJ5S3iuzm2giZIioGWBWEWuzM/wPleKk6oVe/68rR1kcqLjusWuCXs1vHePE5Sbgm2+idGuN9tNYz8UmKXZM85XSohwzEgtb3i/jFqXjSwAAoEM1315jf9YDpIJAcDxFvrTaOkkJIIY7gG+mj7eUI4JhGSTjXdBdj57WawvH0L9JW5XsPNCVMNgCrZo+hHgiMsk103+pqQ13+useP43t9fTRKZA92keJk8vP62jfYNHdBMSmYhSiQkKST4AvpBPEseJByNfcv47wGMgv47fpvEK57bW539XHnCyVhWht/bwqXL74JyJCr/ALzXHr8IhmTLRnvEuJHsWlhWfMk2B2e490LVPj0wWUVpPMKUnzG0K5UUjjjLuVM1qeknT3wIqEBn35/KEem4snpLCoUR/EyveQTElTxbPKAAtHiUuS5fn8oVzTKv08oq7THSTWhIL68ohqqJE/KVMpnYs7aWcG3hGcV+JTybzSsH8IUn3MImwzHZkn2XbcEFj4iCnROMFLtjvM4Yluk6PyJGvQH5bRGvChJDpBLbFT+lvp4HYNxSuYsiYAEMdjY8gCXL/KDNZWpTLcuX9kXv1vsI6UtAUakUpsrOglCsitRufAgRFTyquWPu5qmuXBVd77j5xQ/bVFSjlID/ALo56BzpbxhipKzs5QCiwSHJJFm1uzR0GdOnsVpFTNmqqJkxpmZYCjMSFf2Yyi6gSGcCxirMoyLodPQFx+Yhm4RqWpQTqta1HS5J9+gseUC8d4xEuYqWJKFFJ9ove34fX3Qzp9k06K9Fi6ha7jUGLtYJE9H3gyruyxYjx2V5wvjEVT1FZYFmsAAANNPOLVRJ7ssvdu8PG4Ye6JtUWu+wQpKkFlac/nHqFRNiOQIQEJZ3JUS5OzcgHfQRRTObeKpkWhmwjgtNVL7QVUqWtyky5jjTQ5ha78onnfZRWO8tUiZv3Jo+BAiPhuimzJJUhmzEG7Fw3pbrBYSJyQ5QryZvUHxjqTFoA1n2fYiHUqnWbapyq25JJJgbOweolDv081OzqlrA945b2hzkVk5NwJiG1IzD1aLiOLZ6S3bLB5Ev8Y5wRxmpnoTYO+8fRpi+Lpp17JfVUpBP/TH0DgjgkJCsrsdNgdR4B2jo0EwEA2fq31+vRovDEUq1DsQLW8315+/nEi6wKIVl6O5uPAk8vWDsZJAxciZyBLkM/wCe0fKp1gd5DjYDfpqYMIrEqLsdLux6am+xiI18vNqdizeerbx1sNAZVGWvL1PIvvy2ilMoEqN0MPA+631eGhGV7Dpbr0OpbeOJ6hd29LBvAfDrzjuR1CdNwOSr91PoPyiBXDEqxyp/y/NodFhBS7C7NrffXzEVF0ycx7vlozvqxa/SCBoVVcODnHisAUBaGpVMh3BPUG9t/lHKqYBza+lr3A3vzggoXKCR2Ks+TMRoWzMeeV7+cRYriapiiVhRJ2yKb0AhmmUved/L5nnESqDdg17+FvyhXFMPKhWlTgBr1uCHjjE0LmoyoWACCCDZwepBb9YZTSX087eHOOVUQ5fX03rDcQWLmCJXKQEKykD2crvq99zeO6vD5Mw5piR43BbyMHJmHJY8gz68/HnES6Bt/cPSO4nWAptLSpYSEqDgZsyszqHK1hEFRSEy15LrIYbMCblz0eDisKCnOVJ8oi/8KCdA3ha3kYT4YXIVF4HOMtIyXSVbj2S3rcH1jiVgSwe+lTdG/OHRNCoEAGPf2Y2H1YPD8AWV8LxISkCWlGVI23fck84KU+Mjl+UVv2TZg4vHJpDyHj4+MGgBKXirvyPx8I9Nek9T1vbz1gTkewEepB668/1jqOsvrbZh4j6EfQMn1GVr/P8AOPY6jr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hQSERUUExQUFRUWFxQUFxcXFhUUFhcVFRUVFBQWFRUaHCYeGBokGhQUHy8gIycpLCwsFR4xNTAqNSYrLCkBCQoKDgwOGg8PGiwkHyQsKSwqLCwsLCwsLCwsLCwsLCwpLCwsLCwsLCwsLCwsLCwsLCwsLCwsKSwsLCwsLCwpLP/AABEIALUBFwMBIgACEQEDEQH/xAAcAAAABwEBAAAAAAAAAAAAAAAAAQIDBAUGBwj/xAA+EAACAQIEBAMGBAUDBAIDAAABAhEAAwQSITEFQVFhBiJxBxMygZGhscHR8EJSYnLhFCOCFVOSogiTFzNj/8QAGQEAAgMBAAAAAAAAAAAAAAAAAgMAAQQF/8QAJxEAAgICAgICAgEFAAAAAAAAAAECEQMhEjFBUQQiEzKRFCNhgeH/2gAMAwEAAhEDEQA/AOX8L4ccpuMIAByj5b1TpiNIP1rWtxK3cw7suhCnynQjTT1rFRSYbuw5DnvNak2hJE9qj2FlgOpA+ulWx4UyKx3EgAgTtJM/y1ctFx2Q79nXalWrJDAAzJp6y3I09aUZwJjUetL5Dox8kXFWmDESYnrypdjDxry15zNTsWy5twZ36jvTF0xoNqrk6GSgk2yJawrFSRy/WmSrTrPzq7wl5UtljqF09TVTiOMu7SwQwdAVkDtTFbMzdFrwHgJunM0i2Nz17D9atuOcW9xbhIBPlQdANz8ql8D44mITKoCOBqvKOq9qxnHsd7280GVXyr6Dc/MzS4pylsKTpaK0mTrSiaKiJrQIJeGxJUaGpKcTcbmexqtRqNmpbxxfaDU5LyO4+/nMxFRKXNJpkVSpAttu2AVLw1yDUSnFbSoyhNzc1MwJ0qCanYLahl0WiwwN/wB3cV+h/wAfnSOP4iTlnQMTptMRI/D5Uy7dZjoI1+tQfeFoB5UuMd2M51FxGSKI0+tnMQo1JIAE6knQCkX8OyMysCGUlSDyIJBB+YNPTFDdX/BuOsi5CA6fykA6b7HQ1QRSs8bGhnFSVBwm4O0b3huIssQUJTqBqJ/tO1OcUxOYFBqOffppWR4Vi4cHroRWnZQRIPyrDOHGR0YT5xMvxvCOpUs2YEaGIA6gDlULC4drjKi7sYFXfHQTbBOwJ056xT3gbhzPeZwrMEQxCkyWgaECtan9LMEofegYfiOIwAKhs1sggAmVkjQqN1I371nN9Tua2XiXw7jLtwBMLfZVG4tNBJ35VncR4exNv48PeWOttx94qQaq/IMkV5oUGMb/AE50KYAbTxMq2cIUURmKj6a/lWGNajxli8wtAayM/wBQAKzXuzQY1SDn2OcPuAXEJ2BFbK9iFTCuW2YEDuToI/fKsTlpw3Cy6kmAAOca7CrlHkVGVEyw8kUm8ktOvyFR8ODBI5QT6HnTyYgcyaBqmNUk1RLs2tNie5Imk4lsqGmxiFHX61d+GOCWcWzJeZkLqxtMvJkIzSCPNow07Gh/yw21VIoMFjsqZIEFtzrA56V1ex7L8KIMs8gGZiZE9K5r4k8K3ME4V2R1acrLOoHVTqDrVyfariAioqWxlVVk5mJygCftVzjJ/oKi0v2N3hfDGFs3kHubZEic2unPeuee1DhyWeJXVtqqoRbdQohRmQTHzBqHifHmLcz72P7VUfSqnH8Su32z3Xa40RLGTA5VWPHKLtsk5RapEY0mKMmgaeKBNHNIJpQNQgc0k0cURqECoA0KFWQFTsHtUE1oPCXBzir9uyJ87AEjUhRqx+Qk0E9IKKt0WPhPwhf4he91ZAAABd2MIikxJ5knWANTHzrunh32QcPwygvaGIuc3ugMJ/pt/CB9T3qdwXCWMJaFrD20Reeksx2zO27N3NWDlSJzsDH8LFfqNvtSFkQ78MiQvh/CrGXDWBG0WbYiNo8tZTxd7I8DjQzKgw98yRctiAWOs3Lfwtr6HvVld4ldt6+9zjoygH/yWPwoW/FIbSIPc6ek1X5kW8EkeafFnhO/w+97q+o1ko66o6gxKn8QdRVGa9E+OLFriFhrLgpc+K2zDRbg0BkSII0PY9hXn1cIxuC2B5i2SP6pyx9adjyKSEzg4skcEwpuXQgnWdgSdNoA3MxXU/Dvs4vtDYhhbX+UeZz68l+cntWo8FeA7OAWQM98iHuka91tj+FfueZ5DUEVmy5OT0acScUU2E8JYW3B9yjEfxXAHb/20HyFWqmNBoOg0FKY0g1nsYJd+VRrh6VJIps26EhUY7g9q7/+2zbuf3IrH6kTQq0ZKFTfslL0eZGuk7kn58qbZqTNFXXOeCnsMDP30+dJs2GdgqqWYmAACSSdBAronhb2V4mRcvZbWnlVvMwPUqNj2JoJzUVsZjg5PRn+DeFcRmDsqopH8bZWIO3l3+tRfEPBmw5V4ENOqkEf43rrI9miuPNibubqFA/E1X8T9kAdfLiHJggBxpy6bbdKzLPu30apfHXH69nLbWJssJuK2Ykk5AoUbRE/Ojw3GCt22UnLaYlATBhozKTA6fepnifwdfwJHvE8p0DjzIT68vQxWe1JP1rTGpK0ZJXF0zovirxDYu4GfKzvAtk6sMpGbT+Ej865uanG9NjLkkh5zxsCPhn/AImmMJhw7QTGhPr2FXFcURvkxoUbCtfw/CLlhba+rb1G4h4ezKzoIZf4Rsf0NL/Mrpjn8eVWjMUmaWwpFPMwDQFCgKhAw1GaGWiqiBUKBoVZAV0r2VZbaXru9wxbXqFjO0epy/Sua10L2e3Qti77xfIWUT/VlP5dqR8j9DR8avyKzpGH8Rjv9v2aXc47I6ep5cqzR46rAKLc8hI0H0qS5tARmYN0IiewrmbR12kWtzi4cEBtfpry9ah4XGQ4JIPIg/v1qubBEww2pDgq1RAyiae9iAzTHz6dJrC8Y8PA8cwjBYW8y3Dppnsybnz8qn/lUzEcZckoGIZRI3AJGpA69xWv4QUuZGdQXU5kPNCylGj1BI+lOxzaZmzYaSZo0GlJe4ANTA61F4rjvdW8w1MhR95P2NZz/RYjEeYzHIsYEHoP0FBKVaQCRoL3GLK73F+Wv4U1/wBfsf8AdX7/AKVVDwmx+K4o9AT+MUG8HdLg/wDE/rQXIukXlriNtvhuIfmKeNZLEeEro+Eq3oYP3imLeLv4cgHMOqtqsfOpyfknH0bJqFVWB8QJc0byN3+E+h/WhRWgaZ5umnsLYzsBMDcnoBqTTBWKufCWBF3EqG+EeZvQEafMxXWk6TZhiraR1fwB4ctYVBcZR71hOupRTsJ/mO5PyFa3E8XXNrrPT9+tZHFcTyjQ9f396qsVxqAZPm9fT9K5dyk7Z1OKiqN9Z44hAgiToPoSSPpTy8RnmI/Oua4bHuwlZBzFV7gip3CeOOBG+v8Agj7VJJ0WjbYwrdQpcUOjCGU7Ed/15VwrxR4cGExT2sxK/Eh5sjbSdpGoJ7V1hFvO2vlTeZGo6DvWZ9pWDN6zbdBnuI5HlGuVxBBHqF/ZqfHyOM69g/Ix8o36OZXLhClTzIMf2gj86scDYt5Ayq2bWZ27Qdqqbsk6g6TUjDY1guQtCiSBHPseVdOSbWjn42lLZpLGIRY94xPo2WOw/wA1bYR1YMUUhddSST21O9ZSzxK0kEDUc4k/U1aWuO+8XRu0bVklBm+GSPszfEreW4w5TI9DrUQmpnFLoa4Y5QPpUOtsekc2f7OgRR0QNFVgi4oE0kUc1CBGgaOiqECrSeG+K3lAtW2IV2kgRqYgHXoNazdWnAMSEvIzfCHUn+2fN9poMiuIcHUkbHHYTE21X/cCkqGlTHxDtz60/wAAw7XNb14xMnYnflVt4ixtu5lnOGOoVchGUjct9Iqj4YhU5W0PWNG7jvXNtuJ21BcjXYniOkLty71BNwltedJUQKet2aSOdIi2cGrOWI1k+blAEH5xpNajwxbzXhGy6n57D8fpVUlvzALqTyHM1ruA4EW4QbsZY+u/2ED0qLbM2aaqjRf9Nt3UX3iKw3GkEH5dqZxPCjqVPyP61ZhdB22FGO9auKaOdyaM49kqYIIo4q/uID3qDdwY5afhS5QroYp32VppnEWVcZWAI6Gn7mhg0hqWGZDjPBAhXI2jToRJEDlyO4oVYccfzgdFn6n/ABQpT70GmedQTVt4du5HaDqQPxqrZ42qTwy7/ufI/bX8q7claZzYumb98X5BzYyY77VDv2yIysCx+gBG3qKrrOJkEzqPuOcfejxV8QdT/MD69Ry51k40bOVljwq27E27ZE6sSxyqoA1YnlvHeRUtS8q7FCrExcV8wMaajKI6dap+CYnKTr8ay3opH6z8qt+DuGS6jqykXCUkEKU1JA0iZJ27UqdqzTBJpGrscRAUDOD8j+siol+22c20GbOC8hZHl8wKyNSNfpVbngT6VZ275CRqSFJ+oy5fQzWbpj6s5b4swFy1iG95Mv555HdSdNPiVqpDWm8YeIhifdrkhrZcE6xqYyidY0nXmazNdnHfFWcXKkpviLBokuEbGKTQo6FhzRxNFRzUIGqUPd0YegWqrIGAPSkmhM0ZFQgmio4oqsgVSMK3mplLZJAAJJMADUknYAV1XwN7DMRfy3cYTh7R1CQPfsO4OlsesntVS6LRnfD99nBQsBkUuCwLQgPmAA7nn3q1vXvKMrZtRuBtOugGldzwHgrCWMO+Hs2lRLilXO7tI3ZzqxG/SuWcV8D3MM5zDMoJIKkHyjnEyPmKw5Y1s6fxsv14sj2Bmj0peIxAUwNew1JJ0gDnUHF4hrQBgqDtOgPpzPypzhF65mYtbM7qSCNI1ievWsleTXPIkaThKe6Gd/jPL+Xt6mtj4aw7GXYb8/0+1VXhrw57yLlz4dCB1Mb/AI1tFUAQBAHIU3HB9s5+SdhGhRGkU4SOZ6ZuGjLU3dahbJRHxFoEGdhrVbeXKeoOx61Pe9rVaDDe7Pwtqh6HpSpDYlLcUPiiOmn0TX7mhQ4WJvXG5gvPrmiPsaKlRGvR50Jq58LgG46QvnR1zMQAgIksO+nz2qlqThsITPIjlsa7Ulo5q7JeKxqg+WdNNdCCKdwONQsJ09ar7uGM7zz1po2SKDimglJpmwfA6B7ZBgzH4+oq14LxO26QZDgnyySCToCPQaViOH8Veyeq8x+larhF9LjZljqeveax5cbS2dDDkUnr+C9vkDXqfxqTiWZbZKAF4EBjA011I9Krb7/7o6UXG8cpw94FgALbL/yI0A6yazKNtGpypNnNsbiDcdnaAWZmMaCSZMCmaOiNdk4TdgoqOiqyB0KAo6ogKFCjIqECoxRVa+H/AAzicbc93hrTXG0kjRVB5u50UepqEKwmrHw54fuY3EJYtRmeZJnKigSztHIDX7c66Bb/APjzjihJvYUNGi5rhk9M2SBWk9iPgq/g8VjDibJRlS3aVjqrZmLtkbZhCpqKFvWi6Nh4F9mWDwCrctr729Gt64AWHX3a7Wx6a9zWzpuzbC6DaSfrrTtAt9hdDV+5AJ2jX0HWuaeIMb766QPMCdFmM4GxY/w2h9W5VsuNl7i6A+7+zEcz/T0+vSsdd4VAuM0yZPUkAT+NYs023SNOJJKyvHBwG97cYXLh0nTKs6BVXYfv1q04X4fN18qiLafEeUnkPlG3Wl8EwfvFW2g9X+IA7s3y2+Yrb4XDrbQIggD9ye9BGPLYUp0Lt2gqhRsBFHFO0hq0UIGzTbuKF27TBE0DYSQdx9KRiGoXV0pF7VZ6UDCGLoqBi7WYRz3B6GrJiIquxF8ZstCw0QrGHyvcf/uZGPqAQ/8A7CfnR1If9/ahS6oZZ5qw3D4gtvyH5mn7YPMmadzUZrq3ZhoMJO9NXrMDr2pzNS1uVRCqvKOU+h0NHgcY9pw6GCPoexHSrR7YbcVDv4HpV2vJW07RpLXiRDazx5xpk5ljsB2PXtWRx2Le4xZySSdunoOVKtYo2yfKp5eZQw36GkG6HeWhf7VAiBpCiByqseNQ2hmTNKaSYwKFOsw176b95mkIhYgAEkmAAJJJ2AHOmiBBFGK2nDPZZiHCtfZMMGjKr5nvNO0WUBI/5EV0bgHsZwdlCcQWvsYPmm0qDpkRtT6mlPLFeRywze6OCRUzhvCb2IbJYtXLrfy20ZzHUhRpXc7/AIH4V75YsJIMwHuZCRrDJmM+labC4MWYawxtf0jJ7oxsHt5RpykQRypT+TEb/SyXZwbCey3idx1QYO8uYjzOuVB3ZjoBXQOCf/HNjBxeKA6pZUsf/seB/wCtdgsY0MqOsAMoMctdf1FOLjxNMeRCODMX/wDg7hQUL7m4T/P765nP0OX7VpOBeFMLgbRTDWhbB8x1ZmYgQCzMSTVl/qAaXc11qnKyVQgzlMev501axBiTvSMBiY0Y7M6T6GV/9StO4gBT/dypXi0H5oTdxsamoXFOKOFRLag3LhMAmBlHxEnkOX1p9kBYs2ir+VLwWEJc3WEFgAB/Kg2HqdzQtylpBaW2VtjCYi6PNcyiBpkJA7SYk+gqKnAg7tlYXMmhmUDNsFJAPlGU7b7VI8RcTxNm6uQL7loQaBmzmTsTPLkKT4aN9WKPhvdpvnPxHeJMnNufrQ8Y8uLsu3VljhrfuUC5QNdYAAPeBoB0HIAVJF4UvEIYNQ7Y2o39dArZLcmNKYe41SgKAtio4tlWQxapYt1IcgVCxOKIEqjt6DehaSC2xbkCo/vBMRVJjfEF615mwrKnNiQSB1KgnSrLB8Tt3VBH2M/sUvlYfFoO6kHtyqo4lbhgflU3iXE1HlUEmdzyqqxXFFcKOc0LoJEy4kihTyDy0dQh5mF2lG9TBakM9dGjHY+btF72o+ehnq6JZLW9Td3GRoKjm7TRNSiWONczb600yRShbPQ0cTpRAieVdF9kXhovcOLZdLZyWp0Bukatr/KDv1btXP0w7GAAZJAHckwK9DYPgWXCWrC+VFVUJU5SCoBLdCc0nWdTWf5E6jS8mn48FKVvwWjDCYNmuXXX3h8xLMS0f0puFkafU1zXxl7WmuE28KsJr5uZ76VlvEF57lxmuXHKhmUF9LlzKSBmEmPr1rVeyvwizOcdeUrbXSyhHxtzb+wGfU+lIUUlb6N0p06Xfv8A4bnwZhy/DMG94D3gPvQY18zsVJ9VI+1WniRvd27l3MAtsZjOhM9+VIPELTItnKyAFV2gAKQQB20iqzxlis1nE24BUrb5xLF5A+grPKSbLSl/sc4N4vsuqojeVFCzsGPbsNfqKvk4grCQwriYsFdlA9CRUrD8au2ts8D+rN9qvl6KeE7VZ4ko9adXjyqfNqO1cdt+OX5/df8ANLu+OcwPwj/yH5GiU5LoW8CZ1Lg/Grd/EXbMwW869QyiGA+UfQ1e2+H5TmYzA05AfWvOuB8VPh7yXVYMyOHgHU66rHOQSPnXeMLxG5jFnJcsWgVkXFi7c0zZcs/7Y2mdTroN6fB2vstiMsXF66LCxbzQf4Rqo/mP8x/IfOk8S4utlTBVn5KTGv8AUeVTlTKDGpj9iuG413cXLrO5IYSSx0uXGMJHyc+iGim3Ba7ZMMFkbvpHRrfFRdAfNnIY6xop2KgVZ2+NmNVHy0rnfh3xIhQrcuLnUwI8pPbuasP+ugmJde51BrMpteTVLFF+DfYfiquQpBUtoJ1BPSeu/wBKl/6Re9c1xPiO1b1YvGqkr8Ss0ZHVZGYA7xr9K23hfxEuLw63VOvwuNRDr8Wh5GZHYitGOfL9jJlhwei3gU090DqaNsQtNG4KY2vAqgmxCncfWKI3Zpq9a6VCdW32pbbCSJl6AO1ZDiGGay+ayVytJCERHUAjvV+MaR0PqJqPj0VlnSRrH40qexkdGYwvFVvNuFbaDv39abNvz6daa4vhluiBowJIbpsKpsV4yXAMFuqb0xAByuBEkydwO9Kim3Qbrs6NYGgoVlOG+1nh7yWd7J6XEb7MmYUKbwl6AtHB3ekg0gmgp5GugZBRpB0oyeRojVlBE0u3PLSkKadV6jIKg8zSwP2aQLtD3s8qEsvvBuDDYzDtdICe8WJI+L+H0GbLXVeMYsICvvCdI3Onoo59964navNyEenKtlwfiX+ph3JLiFbsRz+e/wBayfIg3Ujb8aSX1KTiCG5jrVqTBe2vP+JhJ+n4V3q+7ZQFYBVGw0IEaR+FcHv3DYxyvIuXFb3nYb5VYdYjStAPG2MnMbzHqpClPTJERUnBySr0EsijJ8vZ0C9YJbzFivxGWZpPIa7VSeOeKpZs2hcLKGZoCgMTCjcSNBJ171ZeHONjGWs8BSpIcA6AxMjopGuu0HpXJ/HfiP8A1mKLKZtJKWhyyjd4/qIn0ikYcTlPfgblzcY2iXd8U2v4WfsCkffMYpleKe9+DMtwDMNtQDqD1rLraLEKASSQAAJJJ2AA3NX/AIawLtiEtqjtcnLkCkto4DgrEjSfSK1yxRirRnx55ydSZY2Mdp5/KZg6aTyg96t+B+H7mPc28OoYjR2/gT+9uXpuelbjw/7GA5Z8a3lYqRZQwfKZGe4NvRfrXTuF8LtYe2Ldm2ltF2VAAPU9T3OtDHFathTz8XS2Znwb7MMNgYcgXsR/3WAhT/8AyTZPXfvWqv4hbal3ZVUakkgAepp8mvPvjj2k3L2LuqD/ALNt2tomwPu2yl2jUkkMfpTpfVaRlinOW2dL4h7WcIj5LR96wMfElpZHdzJ+QrE3fafhrAvIuHtsLjF2l2vZmnTUBYAkxG33rnnFfEpuWyFVEmASqgGBvB/hzHeOSgbTUHhHAMTiiRh7Fy5G5VTlE/zMdB9aVUpbbNS4QVJX/JIxHFLZuM6BwCS0ARE9DM/Wpg8Xtly+cjuQakJ7Mccd1tqeYNxZHrEgUh/ZtjRsiv8A2upoP7b8hc5rorrvH2JGrEAgww6cgZ0rpfsl4uyXyG0t4pFZRqYuW8w+cw4/4iuS8T4ddsNkuo1t4mG0MVe+FfGNvDrbW6lybTl7dy2wzLJDFSjaMM0ncHzGjcNfUTKdvZ6TuAH9ajuMusiud4f2vYZtriqT/OGX8o+9KveNLb6++tQelxP1pTdeCJGzv8VI2IqE/Hm7GsmnHFf4XRv7XU/gaRc4qB/Eo/5CluQVGkxXFyw2j0qDcxhAJmqC54jQb3F+/wClZbj/AI+OY27EHq5Bieir+Zq4py6I2kaviXHUsJnYz0HNj0Fco4xj3xF57rbnYDUBRoFFLv4xrhzOxY9/wA5U1hl0Jp+OPDYuT5FcWNCrBrK8xQp/NAcWVgoTQilHWmiQTIjnypINFSpmoQKaUDSIo6hBwPS1djtTKvTy4iqZY9lIEsflU3C4k28riVmA0blevqNxVccSac94TEmaBoJOtom4S0FksZJMyefSn7uMAiZg7HX8agXbY3G/yqTZvArBHlPL8R61TLsmniVxLF5bTFRdUK8fxKDJHbSR6EiqzgXAL2Mui1YTM25Oyqv8zNyH7FS8IsEruI0/MV23wLgLCYez/p0CK6hjzYtsxZt2III1+VC5cQlHl2W3gD2Z4fh9tXAFzEES19h8M7raU/AO+55nlWus8Lso73Ftoty5GdwoDPG2ZhqaftDKoHQUn3k7bUV+wBbtAolNNs3mjpTs1S2WGTXnTx37KsXbxdxrNt7tm7cd0ZAWy52LZHA1UgsRO2xr0RFMYrFhIABZz8Kjc/oO5qN0iI8njw9etkrctXFKnzDI2ZeRkR+/vW89mODxdzEZyzLYt2jbZyGRGAEWkUEakb9o31rtVvhtxjmu3I/ptzp2LnX6AVG41aNu3NpMxBiTLEDsTtSJ2020PjNLSImFwlofwm4fSFn05/M1YKHjQW7Y7RP2qiXElli/P9LLAcdiNmFQcX4kbDMFXzq2zMPymkJpBU2c+9uWBC4u0+bM1y0CxiPgdkX7fhXL5+tdR9sPF/8AULhmIAZfeq0ch/tsoI5a5q5iFnXvWzE1xFSTs3NjBWmQXMgJuKjnQEAlRMaaU17tQfgT/wAVn8K1nCeEXbvCrDeUKlqVEASJbUn0rLXboUmd6yb5M0aocUrEiB2gUXKopaTRjERoaIEh8VxeVTWZVZqdxnFZngbD8aiWhWmCqIiTtjqWTUqxagUWHE1c4LDAa7mlykHGI3geD59XkDkOZ/ShVzaahWdzY5RRzcUoGKKaFdQ54ZFFRiiIqEAaTSqIioQE0YNJo5qEHFNOq2opgGhVEJq3Z/fKk27sA+o+xj8D9qjI0Glcj6Cqouy6wr6j5/Qiur+yxrqIrEH3RdgDrA21P8oJkZhzGojUcw8P8Ma9dVV6ankBzJ/e9elPDXD/AHOHtr5VAVQIGuWNJ71mm90PjpWXAYv2X8fSlE7ADt2HrUTE8RRASzbCep6aD8qk25570adgUKURSgaKlotEihq852US3fYdyfypOFwgSSTmdt2O57Ach2qRFRsTigg71TpbZa3okE1HxF8L8TAVm8R4guMYnKOg3+tQ3xAO5JpEst9DFj9i+KC3mJQk9o0761meN49Ets1whVAjNGonTTnMxV7dur0rmPtSxutq0DEy5/AT96So8pUNukZHjOKF0/Econ5kncj0qLwnhlzEXls2x5ztJgAASWY8gBrUZjt+/wB7V1XwVwBbNkOR57iguecHUIOi7E9a1SkscQEuTJPHMa6WLeFs5jbtItuQD58oAn5nWshewjAjMpHqN66YFmhisJlALroRpIrGpvsbRzFrZq5Tw2LtvNmjNt2/zWkfCI0yqwQZ0qDPu0FtdTuf6Qdp7mo5ko5XxrhDYe6VY5gZIbrB1+hNRbRrqF3AWnIZ0ViNASJgbwBsNe1Of6dRsqgdMop39TroX+HZziw8Va4O/WvuYS2fiRCOuUffSqnH8FsgsPgj+JdoMRKn17UP5UwuDQLLTtQpnDLkuFCQY5jYiJBHyoUDDRgCKIUKFdU5wZoGjoVCBChQoVCBUKFCoQFGDQoVCBip2AsZyq7ZmC/WhQoJdBR7Ou+HOEJZQBdzqTzP+K2ljEuwALGIAjajoVyk22bqJPhvCLcvu7am3ly+rZtfll+9asLQoVtwr6mef7C1pZNChThQw5JppsMImJoUKW1YzoxfFVAutAjWojPQoVjfY9Ee8T1rmftNwmS/aYsWLoTrsMpgAfWioUWH9yp9GOHL99q2fD/aDdXIjIjahSfMpI0GmsA9/tRUK1zin2DFnSVvldt/l+FKxGOe58bFh0O30FChXOGmY4rx9luiyihSxjOfMR3C7VHssY3JJkzzJEak8yaOhVy6QURS3ZzdjvQDa+lChQhDN/GFDtIPI99x6Vj/ABJxe4pNkHygyD/EBOgB5CioVp+PFOWxGVviU1jiNxdnb8fxoUKFbnGPozJs/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lavozliberal.files.wordpress.com/2011/08/juan-pablo-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628800"/>
            <a:ext cx="353454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4.bp.blogspot.com/-k1vp69z0O3I/UDtH04aq5hI/AAAAAAAACJE/fuc1gphojHI/s1600/Apoc+1910.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5575" y="4437111"/>
            <a:ext cx="2760241" cy="216024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962367" y="4456685"/>
            <a:ext cx="5942640" cy="2308324"/>
          </a:xfrm>
          <a:prstGeom prst="rect">
            <a:avLst/>
          </a:prstGeom>
        </p:spPr>
        <p:txBody>
          <a:bodyPr wrap="square">
            <a:spAutoFit/>
          </a:bodyPr>
          <a:lstStyle/>
          <a:p>
            <a:r>
              <a:rPr lang="es-CO" sz="2400" b="1" dirty="0" smtClean="0">
                <a:solidFill>
                  <a:srgbClr val="FF0000"/>
                </a:solidFill>
              </a:rPr>
              <a:t>Apoc.19:10.</a:t>
            </a:r>
            <a:r>
              <a:rPr lang="es-CO" sz="2400" b="1" dirty="0" smtClean="0"/>
              <a:t> </a:t>
            </a:r>
            <a:r>
              <a:rPr lang="es-CO" sz="2400" dirty="0" smtClean="0"/>
              <a:t>Y </a:t>
            </a:r>
            <a:r>
              <a:rPr lang="es-CO" sz="2400" dirty="0"/>
              <a:t>yo me postré a sus pies para adorarle. Y él me dijo: </a:t>
            </a:r>
            <a:r>
              <a:rPr lang="es-CO" sz="2400" dirty="0" smtClean="0"/>
              <a:t>«</a:t>
            </a:r>
            <a:r>
              <a:rPr lang="es-CO" sz="2400" i="1" dirty="0" smtClean="0"/>
              <a:t>Mira </a:t>
            </a:r>
            <a:r>
              <a:rPr lang="es-CO" sz="2400" i="1" dirty="0"/>
              <a:t>que no lo hagas; yo soy siervo contigo, y con tus hermanos que tienen el testimonio de Jesús; adora a Dios, porque el testimonio de Jesús es el espíritu de </a:t>
            </a:r>
            <a:r>
              <a:rPr lang="es-CO" sz="2400" i="1" dirty="0" smtClean="0"/>
              <a:t>profecía</a:t>
            </a:r>
            <a:r>
              <a:rPr lang="es-CO" sz="2400" dirty="0" smtClean="0"/>
              <a:t>». </a:t>
            </a:r>
            <a:r>
              <a:rPr lang="es-CO" sz="2400" dirty="0" smtClean="0">
                <a:solidFill>
                  <a:srgbClr val="FF0000"/>
                </a:solidFill>
              </a:rPr>
              <a:t>Lea (Hech. 10:25,26; </a:t>
            </a:r>
            <a:endParaRPr lang="es-CO" sz="2400" dirty="0">
              <a:solidFill>
                <a:srgbClr val="FF0000"/>
              </a:solidFill>
            </a:endParaRPr>
          </a:p>
        </p:txBody>
      </p:sp>
      <p:sp>
        <p:nvSpPr>
          <p:cNvPr id="8" name="7 Rectángulo"/>
          <p:cNvSpPr/>
          <p:nvPr/>
        </p:nvSpPr>
        <p:spPr>
          <a:xfrm>
            <a:off x="6190456" y="4037001"/>
            <a:ext cx="2714551" cy="400110"/>
          </a:xfrm>
          <a:prstGeom prst="rect">
            <a:avLst/>
          </a:prstGeom>
        </p:spPr>
        <p:txBody>
          <a:bodyPr wrap="square">
            <a:spAutoFit/>
          </a:bodyPr>
          <a:lstStyle/>
          <a:p>
            <a:r>
              <a:rPr lang="es-CO" sz="2000" b="1" dirty="0" smtClean="0">
                <a:solidFill>
                  <a:srgbClr val="FF0000"/>
                </a:solidFill>
              </a:rPr>
              <a:t>Lea </a:t>
            </a:r>
            <a:r>
              <a:rPr lang="es-CO" sz="2000" b="1" dirty="0">
                <a:solidFill>
                  <a:srgbClr val="FF0000"/>
                </a:solidFill>
              </a:rPr>
              <a:t>Mat.4:8-10).</a:t>
            </a:r>
          </a:p>
        </p:txBody>
      </p:sp>
    </p:spTree>
    <p:extLst>
      <p:ext uri="{BB962C8B-B14F-4D97-AF65-F5344CB8AC3E}">
        <p14:creationId xmlns:p14="http://schemas.microsoft.com/office/powerpoint/2010/main" val="12030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80">
                                          <p:stCondLst>
                                            <p:cond delay="0"/>
                                          </p:stCondLst>
                                        </p:cTn>
                                        <p:tgtEl>
                                          <p:spTgt spid="7"/>
                                        </p:tgtEl>
                                      </p:cBhvr>
                                    </p:animEffect>
                                    <p:anim calcmode="lin" valueType="num">
                                      <p:cBhvr>
                                        <p:cTn id="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6" dur="26">
                                          <p:stCondLst>
                                            <p:cond delay="650"/>
                                          </p:stCondLst>
                                        </p:cTn>
                                        <p:tgtEl>
                                          <p:spTgt spid="7"/>
                                        </p:tgtEl>
                                      </p:cBhvr>
                                      <p:to x="100000" y="60000"/>
                                    </p:animScale>
                                    <p:animScale>
                                      <p:cBhvr>
                                        <p:cTn id="27" dur="166" decel="50000">
                                          <p:stCondLst>
                                            <p:cond delay="676"/>
                                          </p:stCondLst>
                                        </p:cTn>
                                        <p:tgtEl>
                                          <p:spTgt spid="7"/>
                                        </p:tgtEl>
                                      </p:cBhvr>
                                      <p:to x="100000" y="100000"/>
                                    </p:animScale>
                                    <p:animScale>
                                      <p:cBhvr>
                                        <p:cTn id="28" dur="26">
                                          <p:stCondLst>
                                            <p:cond delay="1312"/>
                                          </p:stCondLst>
                                        </p:cTn>
                                        <p:tgtEl>
                                          <p:spTgt spid="7"/>
                                        </p:tgtEl>
                                      </p:cBhvr>
                                      <p:to x="100000" y="80000"/>
                                    </p:animScale>
                                    <p:animScale>
                                      <p:cBhvr>
                                        <p:cTn id="29" dur="166" decel="50000">
                                          <p:stCondLst>
                                            <p:cond delay="1338"/>
                                          </p:stCondLst>
                                        </p:cTn>
                                        <p:tgtEl>
                                          <p:spTgt spid="7"/>
                                        </p:tgtEl>
                                      </p:cBhvr>
                                      <p:to x="100000" y="100000"/>
                                    </p:animScale>
                                    <p:animScale>
                                      <p:cBhvr>
                                        <p:cTn id="30" dur="26">
                                          <p:stCondLst>
                                            <p:cond delay="1642"/>
                                          </p:stCondLst>
                                        </p:cTn>
                                        <p:tgtEl>
                                          <p:spTgt spid="7"/>
                                        </p:tgtEl>
                                      </p:cBhvr>
                                      <p:to x="100000" y="90000"/>
                                    </p:animScale>
                                    <p:animScale>
                                      <p:cBhvr>
                                        <p:cTn id="31" dur="166" decel="50000">
                                          <p:stCondLst>
                                            <p:cond delay="1668"/>
                                          </p:stCondLst>
                                        </p:cTn>
                                        <p:tgtEl>
                                          <p:spTgt spid="7"/>
                                        </p:tgtEl>
                                      </p:cBhvr>
                                      <p:to x="100000" y="100000"/>
                                    </p:animScale>
                                    <p:animScale>
                                      <p:cBhvr>
                                        <p:cTn id="32" dur="26">
                                          <p:stCondLst>
                                            <p:cond delay="1808"/>
                                          </p:stCondLst>
                                        </p:cTn>
                                        <p:tgtEl>
                                          <p:spTgt spid="7"/>
                                        </p:tgtEl>
                                      </p:cBhvr>
                                      <p:to x="100000" y="95000"/>
                                    </p:animScale>
                                    <p:animScale>
                                      <p:cBhvr>
                                        <p:cTn id="33" dur="166" decel="50000">
                                          <p:stCondLst>
                                            <p:cond delay="1834"/>
                                          </p:stCondLst>
                                        </p:cTn>
                                        <p:tgtEl>
                                          <p:spTgt spid="7"/>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1036"/>
                                        </p:tgtEl>
                                        <p:attrNameLst>
                                          <p:attrName>style.visibility</p:attrName>
                                        </p:attrNameLst>
                                      </p:cBhvr>
                                      <p:to>
                                        <p:strVal val="visible"/>
                                      </p:to>
                                    </p:set>
                                    <p:animEffect transition="in" filter="fade">
                                      <p:cBhvr>
                                        <p:cTn id="38" dur="1000"/>
                                        <p:tgtEl>
                                          <p:spTgt spid="1036"/>
                                        </p:tgtEl>
                                      </p:cBhvr>
                                    </p:animEffect>
                                    <p:anim calcmode="lin" valueType="num">
                                      <p:cBhvr>
                                        <p:cTn id="39" dur="1000" fill="hold"/>
                                        <p:tgtEl>
                                          <p:spTgt spid="1036"/>
                                        </p:tgtEl>
                                        <p:attrNameLst>
                                          <p:attrName>ppt_x</p:attrName>
                                        </p:attrNameLst>
                                      </p:cBhvr>
                                      <p:tavLst>
                                        <p:tav tm="0">
                                          <p:val>
                                            <p:strVal val="#ppt_x"/>
                                          </p:val>
                                        </p:tav>
                                        <p:tav tm="100000">
                                          <p:val>
                                            <p:strVal val="#ppt_x"/>
                                          </p:val>
                                        </p:tav>
                                      </p:tavLst>
                                    </p:anim>
                                    <p:anim calcmode="lin" valueType="num">
                                      <p:cBhvr>
                                        <p:cTn id="40" dur="1000" fill="hold"/>
                                        <p:tgtEl>
                                          <p:spTgt spid="10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lstStyle/>
          <a:p>
            <a:pPr marL="0" indent="0" algn="ctr">
              <a:buNone/>
            </a:pPr>
            <a:r>
              <a:rPr lang="es-CO" sz="4000" b="1" i="1" dirty="0">
                <a:solidFill>
                  <a:srgbClr val="FF0000"/>
                </a:solidFill>
              </a:rPr>
              <a:t>¿Qué hablaría la bestia? </a:t>
            </a:r>
          </a:p>
        </p:txBody>
      </p:sp>
      <p:sp>
        <p:nvSpPr>
          <p:cNvPr id="4" name="3 Rectángulo"/>
          <p:cNvSpPr/>
          <p:nvPr/>
        </p:nvSpPr>
        <p:spPr>
          <a:xfrm>
            <a:off x="323528" y="1484784"/>
            <a:ext cx="4896544" cy="3970318"/>
          </a:xfrm>
          <a:prstGeom prst="rect">
            <a:avLst/>
          </a:prstGeom>
        </p:spPr>
        <p:txBody>
          <a:bodyPr wrap="square">
            <a:spAutoFit/>
          </a:bodyPr>
          <a:lstStyle/>
          <a:p>
            <a:pPr algn="ctr"/>
            <a:r>
              <a:rPr lang="es-CO" b="1" baseline="30000" dirty="0"/>
              <a:t> </a:t>
            </a:r>
            <a:r>
              <a:rPr lang="es-CO" b="1" dirty="0" smtClean="0"/>
              <a:t>   </a:t>
            </a:r>
            <a:r>
              <a:rPr lang="es-CO" sz="2800" b="1" dirty="0" smtClean="0"/>
              <a:t> </a:t>
            </a:r>
            <a:r>
              <a:rPr lang="es-CO" sz="2800" b="1" dirty="0" smtClean="0">
                <a:solidFill>
                  <a:srgbClr val="FF0000"/>
                </a:solidFill>
              </a:rPr>
              <a:t>Apoc.13:5,6</a:t>
            </a:r>
            <a:r>
              <a:rPr lang="es-CO" sz="2800" b="1" dirty="0" smtClean="0"/>
              <a:t>.</a:t>
            </a:r>
            <a:r>
              <a:rPr lang="es-CO" sz="2800" b="1" baseline="30000" dirty="0" smtClean="0"/>
              <a:t> </a:t>
            </a:r>
            <a:r>
              <a:rPr lang="es-CO" sz="2800" dirty="0"/>
              <a:t>Y le fue dada boca que hablaba grandes cosas y blasfemias; y le fue dada potencia de obrar cuarenta y dos </a:t>
            </a:r>
            <a:r>
              <a:rPr lang="es-CO" sz="2800" dirty="0" smtClean="0"/>
              <a:t>meses.</a:t>
            </a:r>
            <a:r>
              <a:rPr lang="es-CO" sz="2800" b="1" baseline="30000" dirty="0" smtClean="0"/>
              <a:t>6 </a:t>
            </a:r>
            <a:r>
              <a:rPr lang="es-CO" sz="2800" dirty="0"/>
              <a:t>Y abrió su boca en blasfemias contra Dios, para blasfemar su Nombre, y su Tabernáculo, y los que moran en el cielo</a:t>
            </a:r>
            <a:r>
              <a:rPr lang="es-CO" sz="2800" dirty="0" smtClean="0"/>
              <a:t>. </a:t>
            </a:r>
            <a:endParaRPr lang="es-CO" sz="2800" dirty="0"/>
          </a:p>
        </p:txBody>
      </p:sp>
      <p:sp>
        <p:nvSpPr>
          <p:cNvPr id="2" name="AutoShape 4" descr="data:image/jpeg;base64,/9j/4AAQSkZJRgABAQAAAQABAAD/2wCEAAkGBhQSERUSEhQVFRMWGRwXFxgYFx8bHxgeHB4cGBoYHhsgHCceGBwjGhceIi8iIycpLCwsFyAxNTAqNSYrLCkBCQoKDgwOGg8PGiwlHyUsLC8vLS0pLCwtLCwpLCksKSwsLCwsKSwsLCwsLCwsLCwsLCwsLCwsLCwsLCkpLCwsKf/AABEIAPQAzwMBIgACEQEDEQH/xAAcAAACAgMBAQAAAAAAAAAAAAAABgUHAgMEAQj/xABEEAACAQIEBAQEBAQDBgQHAAABAhEAAwQSITEFBkFREyJhgQcycZEUQlKhI3Kx8DNiwQiCkqKy0RVjwuEXJCU0Q4Px/8QAGgEBAAMBAQEAAAAAAAAAAAAAAAECAwQFBv/EACwRAAICAQMDBAECBwAAAAAAAAABAhEDEiExBEFREyJhcbEygQUjM5GhwdH/2gAMAwEAAhEDEQA/ALtooooUCiiigCiiigCiiigCiiigCiiigCiivM3ShJCc7cZOFwV68vzgZU/mYhQfaZ9q0fDu4W4bhmJJzJmk+pJ/pXVzTgFvWltPszD9gTRyhhvDwVi2PyoB/f3qL3o00+yyZoooqTIKK8JriwXFkuveRNTZcW3PTMVDkDvAYA+tCaO6iiihAUUUUAUUUUAUUUUAUUUUAUUUUAUUUUAUUV5NAe0UUUAUqcz8bNrHYG0BPiO8nsCuX/X9qaxSddtePxWT8tgKo/mh3I+uooaQJvjrQ+G9bwU/Qq+n7Cs+BCLeUTCsQJ+siPQAxUfzvivDs2rp2TEWSfQFspP2NbuXMTNzE2z81u8R7Hzr/wBR+9UmqaZZbxZO0UUVcyCkf4ZYe4iYs3DLXMS90SZOVhpP+8rD2p3aobgiw7xES6n6rcYj/lcVDZdcE1RQa1YXFLcXMhkSRPqCQf3FSUNtFFFCAooooAooooAooooAooooAoooJoSFLnF+Nmzj8JaMi3fW4k9M4ylZ9tvemOaVPiFw/PZt3RobF1XzfpU+Vj9BIJ9AaF4rfcaga4OYeI/h8LevdbdtmHqQNB94rzDcWHgG7c0yAm56FR5vr3HcR3pfxHGfxvCL98rlW4l0Ks6gAlFk95H71KI00SHIfF2xPD8Pdc/xCkP/ADKcpn3E+9QPLt4/jGZj82KxCNrOq27eX6bN96kOQnVFe0plWC30PSLgDEexpBxHHLmE4jdVwxt+Mt6fWMjiN/MJ122E61S04tmyh7tKLC56db/DsVkaWtq23R7ZmPYr+1RvB+Jj8ct0HyYzC2r59WTyt/ysPtS/y1iTdvcTcljYxXiFVHQpEx0n+JH+6aROX+YsVYezaNtnbCsQk6SjAhrY6HTUA9qpOVwZbHj3o+lBeWQuYTEgTqfas81I3DbR4lhLbu3hYi08q6GWt/p1/lgEGQY1pntQmW2S91jozN1jckbD6CqLOq3M5YqOy5i02Lrr0zDX96TeQOK+LaW6dr1/ElP5QwA9vLXJ8R+L2cJhrrLbUXwhyMFEqWOSR2+Y/aon4Z2TcSzbBKrYs5ZU7M3mZge+e43/AA1MsnsTflGkMf4LWv3gqlifKASfoNTSd8LeYRi8PfuDYYhyB/MFb/qLGubirYq3h8VYuXBeR7RW3caAwLghs+VQCqjWd6j/AIFYPJhcQV/w2vSnqoULmP1ifetISTSZk4UmWdRXgOsV6TVzKgorj4hxmzYXNfu27Q7uwX+u+9Q+B+ImBvXPDtXxcbsiO23qFihNMZKKKKFQooooAooooArnx9pmtsLbZH/K0TB6SOo7jtNdFFCRd5Y5r/ENcsXlFrF2TF23Oh/8xD+a23Q7iancVh1dGRhKsCpHcHQik34gcvXJTHYUHx7XzBdC6+n+Yeu9b+Vue0xNsFgZGjFROU9QyCWtn7jsegs1W5oo2rRw4a5OExeCuAtfsoUGut22NbT/AFC+U/SoVePWRg8ThrdzS5/GtEKzgZ4Z7RA/MHD018TwgbEC/bi5buLkcCJG8x1gqYIjtVKYbBDxke3iCMhf+AUKlACVAA/OchnN3BFVfu2Rvjj35N2B+Ij4LEIMtw+H5SjQg9REEr1MetWDzDwcYlhjLJsHD3EJbxrhtAswI0OXXc+/0pE585e/E8VDfKtzK9w/oGUMzHpHStvNvMOZAArDDWRktqDEwMob+p96zWOMeDX1MkpW9hs5C8e1iFsNbi2FuOWUq9s5tcyup6ncb94pJxvMtpL96XAIckAqdCDsYExEjSQc+4qG5M5+fB31JZvBBJKzO46dqcOJ88cIxsDE4SW3Ny2Mjeuogmud4E3Ujb1WpasdM1cm/EoW8cqOYsOpUxsWMZSdToNR71aw4ggJuHQRJJ/rVBcwcv4dblq7wy411XOtofxLlojXZd1qf/8AGcXYwxGNt3ba3VYK9wEZtNRHRuwrPPgftWMrjccjbybMy5o5qGNvFMi27oOVrZhgwEkuLk6qSZAjr709/DjhqYTBHEPcWLo8U6gBEXN20iSZPfvVR8v8pB7a4rHXXs2DJlFLOVAMaAGM0EAnTQ+ky9zmoYgWsNgbRyA5bGH1Oq7Xb7bMRuE+Ubmuv04veT4MZZG46Eib5s5tu468MFhsw8T5j1S1oSxHRm3jouXq2licL4QuFw6rbc2io6RB0iCpEGKQ+XuJcP4Yjm5fW/iiZvuD+Y65VJ1Kgk/KDJ7RWvF8/X8YcuBsZVJjxrzZV9SCTLH0GvpVJwlkeu6S4Kp0q5LH4PzS4tuMUFVkOjqYV1/WQf8AD9ZMetQmI5vvYwm1gibx2LWvLaX63j830Sfakq7wODmxt5sU/wCW3LLZB6SNyJ7j2q4uVrlp8LZuWVVUdFYBYgSNV07GR7VMMqmqg+O4y4vT98o1Yj4T4LW7r+Njbr3HPzKpYD6FjLsO+1WDwjglnCoLeHtJaQdFEfc7k+pruordHI3YUUUUKhRRRQBRRRQBRRRQBFI/M3wxt3rpxOGuPhsT+u2cs/WP9aeKKlOiUVTwjGY+3iBh8Y/iPbzG25UDOcsKC0S2p1I9KrPgF8W8UTiUZnYsfEVh5GcEEsASFALk6kQQD0q/8PzDavvcACsltjbkj8ymGPoJ/pVc87ct4UYtpREteAWBAjzu+aSRGuWy4E9XFZKcbf2da1bbdhd5n5nvNevWlVF/iMhKjMSBoo3yxA6sR6Uu2LVvMDetlwZLG5cmI3OVBK6+1Nz8uYdL9tfDX/7q7h9dVD3EmyCD0UFYr3gtmycLibdoKL4T8I2ny5rzKxnY5hJ9MlXUq4LOS7q/3IrCXeF3kKXcIbIYaXbbN5dYmSxA101FKHH+CvgrwhsynzWnj5h9O47Uw28JbvM5wyhc97wwZ+VFLMzldiCgXSI1r3iJN6wcM/zqPFsx+XNqLXcZl8wHTQdgMtb1US8cXG1szfyjz7czRddbNi2Jc21ysekCIkkxUvxzn29jMNcW5hl/BflYqGYSYV2bNKHMRqB0iqodCuhpwwOPz4RrTXVCkQTnEsF1VSuSSB/NSUdG6JxSeT2y8E3xHC4pbNhsQga01lBbuLGRwywAx0yNBG+oIPc1r4ZhFwWDN8XBFx3s503zhcwVz0t6mQPmMHaurCc/WhwZcHeAcR4UdQJJzT6aH2pY4nhL2FwH4XEIVW7cXE2XBBVwFyNt6EGq+nb+y8srSSaTobfh1yHaxV9r0I1tdwSGysRPlXYj+ce1WDxS1hMEMttR4hABdpZo/mOw9BpSH8EOPW8P4yXDAbzE/TT/AFps5sx192m3bV7JEzk8xHfXaK4eotWrOjBjcsqtUvsTucOKW2t3Mj3FMGIXcj30Hr2q7OUsIlrBYdLXyC0mX3Gafck18+cWvPdR1yxIOU9z/wBqfvhV8QMqYXhuIs3EuQy27hIKtEsAZ1BjTtoK6OjpRI/icJWvBbdFAoruPGCiiihAUUUUAUUUUAUUUUAV4xr2tOMxC27bXHMKgLMewGp/ahKKuV2s4vGWiAiC+zqTuQ6h5nrqxrdxnADEWLZbKwZFEdWyM0fWCZpfbmN7twvdVWDS+mghvlnvCwPau9uI+JbspbnOhcegBKsP6GvFyT90vLZ9Jj6d6Ys4MVgpzSSZui8cx18RQoDCOwWPc108KwE4fGPbUJc8p0MaxdAYz2Lk1lfJCBiANSI6yNQfoa0Yzi/4ezi8P5vHdVRQNcxzL5Vjc5STW+KU07YyYoz2iIODjBXLjxmYsqKitJKEzcBaNGygLH/mHtUtjAroQzjxmK3nymGV3UFMoJ1CooEd7h7Cs15Hu3MOcQWCXARkUny5VHmBMfOxIA6TNcuE4CMua/kW0rqbozglgCAbSvqAQvmP1FdakpcnLLDFN6b/AHOYcujGr5GRcQpYXBrBjUOo6hh2pNuYZlbIwIMxEVLYDixXGJdRvAXxF1UnyrInbfSn3i/BLV+8MRabMrFiCRo+sZh3E9RSeX03vwzmhiWZ7bNCBiOX3VSQcygAk9JPQUycP40vELeH4fdlciHLcgEhkBIj0IAB+lS+Fxtstewd8+Ey62z1cMNFA67zUEeDpZuhg+RwdJIWarLK97X0awwJ/pffcx4MGwt8Aaw0HTv/APyrExnMFy4nlFs/lOedjvEdfQ6VX/MmPV2BWcuhYr1963cG4gtxhbtq/m0Z3M+5Pb09+9Y5MbnU/B2xcI+1jI2CtkBlYAxGwj2EV5y1gFxHE8Jatkk2XN9yNlCjY/Vio9zUDguONiGdcNaaFBC3G/YkAafSrS+G1vA4O0R4yfiXP8V3AtluuRZPyg7Df0q2LEoytvcy6rPqxtRTa+ixhRUff4/h7dxLVy/aW4/yIzgFumgnWpAGu48Fprk8ahdta9ooQFFFFAFFFFCQoomg0AVoxVtLitaaCGUhlnoRB0+lZvdpX4RxItj8SgYMgKiJkgxr9AO1LReEbTZUWN4U3D8S+FxRdbZJOHf8rr2npE+1eWOYrIkeKFUCPcH96ubmyxg72HP4xEuWl82v5T3BBBB+hqjuYl4SrI+Ft3DmOYoz+RQDlICwWPUwWO1c08UH7j1un6rK46a/fwOfDOPYdbVtbzhkuSMswYczbcaaDOpWekiuLF8St5jmuWUcSLDsQ7oCIgkHzGAfNHUVtu8nrxOzhcVhbiW3CeGA1tWTRjCshBAjMeh0NcmI+HOPuWnd/wANhBkZwmGSDcMAyx6AjoDHpV/TTWxiup9OW/J04PjVm1gs18riLX8e3c8ORMsjpqNgQu87+9KfCuAXcehvH+DgbRyv5jLRrMbMQIBbTQelT2C+EF68pfEYpMhCsQFIfRR5dwo/TME6elc3NfH7WCw/4PDHTLAgiR1l1jUkEgnfSsZrTtDl/wCC8ZPJu7S7/wDBG43hhexXhYZJaSoA3OXRfuoGvWa22+PY7DWltt4i2xIQOp0g6hSRtPSYrHgXKOIvuMvlOjKTpPaD0OmlNIW6OHgXLrPhn/hjMNEgz5TsNRv6elX9SEEovcpHBkyNzW3gW+M3GtG3eLt+KLXPFfNtlyr4YXplkj2NQP4gtmZmM+upP3pow2CJa3h/DS3cuAs16+ou+K5JMKSCFU+gk7k1GcwWbYuXEtKqhWPy7eXykrJJgkGNdjXTCS4Ry6JVZE4a7JgzPTzR/wC1NfKuKJLWBlS62iuw+XN5SY6t5vm6Ak0lrvW6xffOpUnMCIPboKhkxyUPPDStlvwzkroCcuviE6ggiJBEH6GuHjj2Rciw7LCnOlzzAMOinsex2itXNt/wMTbtAhns2LVtiP1BdftmA9qhTdllgdIIA23Bjues+tcscO+pnpS6qMoKK7PsT+B4mL1xLN63b1hQ4XKyxJDKwOg66gjavp/hOJFyzbdWDAqPMDM6Qf3FfOeIx99bENYBUWhkJRYTIq/xA8HzQoMA95FW78Hbrnh4DzK3GUT9ZMekmrw2l8GHVwj6dt7pj3RXDxLjFuwB4h1bYDc9zHYV1rckA99a3bPLcWlZ66zXoNYlqBSyKMs1eFq8msNKWWMxWDmsBeG0UMx/v+/7mqgW+YuM3PFGFw/+I3zsBOVTppJ0bWdtq7+DcJtYdMqAAwMxE6nvr3pa4XjFs4y+L7fxCxAJ7SI16yCIj9PpXbiOPG4txrRGVEJDDroSI9fbpVbq7Ot43SS48/PgQviVimxeZLTAJaYiPlGsar+o6Efeq9w2BYKCwVvIXWTp0EfXVQB601cYw9q+ubOAQty44LaqkqcwAGpkDTfzGl2y3iYcwQNUUKWgsVzGB0BMCD6RXM5No9aMIw2R38tc93uHKuUK1tnLhdREeVhHSQf2qx73xswos23MkHP5AIaBKgESdduuszVVcRwXi7R4nltKP1EL5hO2YFhP0qI4hwgeKUtTAEa/qVQXA761tjyRlyefmxtO4qxo4r8V8U7m5YItoBlylQQddPeIB+k9aVle5iXe4yli2+VSx110HSu3g+C8awFCzkYsxIn0/wBam+TcTZsNcu3VYqgZWAGoBg7bZTBHvVoyi5NeBLFPSpXsznHEMXZsBk8iMcxiZ1JUKZJ8NRv5oqd4NcxLXGF9HJA/iD5rZGphV+VSMwkjTeZJNdPM3EMNdfDYnA4S5cKMr3C/ktXQs6MCZYgr852y9a6OP/FG4thzbw1m3mcIWFw3CS6C5IMQy5Y06SBVJwTi6W5McklJNmksmEe2ptlrN4lkU7WyylWCndZVpA6E1XXGeH+HexCENFskLrJUEkrOnmEdatZOFrft2HdwWkMFIHlIADqe0Npr2qvPidiJ4g4AZTkRWBGUzA6DQiI1G9Y9LN63FmvWxSgmhSQDrWeHeDPUar9eldOCwT3M1tQBGpmO8AAnudI610Ybl+6BnuW3VM2SWBXWCdz9P3rvk0lueXCLk1Q18F5euXkDkKRcA1e2h+YgM4JG+YjcgkEkVlzRYWzgUwy2lt3kuBn0YO3lbziROSTAy/p2EiuDgvHLlpVWSxUHyMsgCfmn5oG0GR0pl4ljnxCzlbI2HAlrQ/KCo2BILNpmGsgaVyNNSW56kYqceKEizxTEZVtG2GmQBEl50Aygxv1AmvpT4bcEuYTh1ize/wAWCzjsWJbL9QDFIfwU4HYN29duW5xFsgISNFHXKP1A7n7VccV0pJ7o8/qG4vRZX/Pt5vHUH5coy+5M9e4Apt4HiPEw1tjvlg/Uaf6UvfEPC6WrvYlSfrBGu+67VIcm4oNaZRrBkfQ7/uDWPGRrydM1q6WL8MnM4Gwoa7UZi8dcUuqW5ggAzvmVmB7QCse4rTiWd7bL4mRy2hUT5T0ga9evWK1ODSyVa73IGvXTeABr9f6d65zxNApYSyhQ2g3BkAjuND9q5bfCzmZoJbObgnQAmAV6nKTDbflGuldmEwgUKMiqVGUR0A2AJ6CgOdcfcMlbY3IEdsmdW7Qf6kVkMNdL5muaBvl7gFhBjYwR1Py13sP7/v8AvSsWcLufuaBPwRvEeX7N9gzpLDYgkHeelcvF+GhcM9u2MoymAPpUhc4qoEwTrGgj13JFRnEuKsEdoCqAQdC3cAg6CDp3qHwawcrW5W+F4cQlweGwZ7JIchSqwIaVIlp8FZ7Z6Vl5fJwqvGS2Vdy2XMJDC0fXNlZIA7T3ppxHFi2AuLmXxHYqoB86LmCMFJ3UsF+5pv4FwTxMBbRpzIrhQBBgiCqmOu4J7RXNjjdo9TNk0+4qPG21uKvh22nxmHbI5yKD6f4ev81brFm2Lt5bVwNfPiMpIhUJHm1OhNdPPPA7eHNq2jshFti8sWJuMAwJP+Yg9OlR2ARXe7akHxgbNpo1W40Fp6hSw39axlClyX196PeAI2HvtbMeDcUEOT5WyxmdT1BNYc0WAt5J0ts4zHaVJ1nuIrpxoUZeFtadzaAJu25LK5GckDqnmj2qHv8AGP4a4bF238pOS5BVsu2qkagb1040pvU9n+Uc8sqhDR2N+K4b4qLhSSGwzXBm3Uoxz2zp1ktr2YVHYCWtJY00vrcE/mLZUgDrA1qQ4Iti0Ld6+Li23W4ouIxkuuikiRpDLoO31qb4DgsLib9lcLauFvGDvnOYqiglpYGAokawJrbcxax6PkZOZ+JpgQMTb8zveYpby6GSSTP5Rl0j6Gl/4p8vviLlnGWfM15QBaUSwgTI6tqTPaY2FcNnE5bjYG5N7+K0kknK6ubYf08unbSnXiNm7Ze265VuBRZV9gswSV7Nl0EA71w/0ZJLudDj60d+xT/D76rKMGzMfORoRB0G4kyJ9K78fxK7fNu0puudSqM2YKp2A1PQTJPWofHqy37gGYEOwM77kGameBY+3hoLnPm1gdI1QqfroQe9d+R2jixSadXVEvydxizhsQj/AMRyUBbIuaDqcmWfMuXU606Yri6WbqujX/wyf4lp7y5QzQ1tQm6pmYtlk6RsKSMV4QxOG/D5UZmJzsSsknRGIIyrOk5dJ1qY5p4Hktj8S9lTduIttbNzxSIUJpoAttV6anaue+52rTJW+R5+D143HvXAgtK2pUTqcxAJnsB0iAQKtGkD4QWmGFYOsZHKKTuVERProKf61wfoODrH/NaITnLBeJg7mmqjMNAdvrtpSz8PMV5iO6x9tR+1PuItZlZTswI++lVhyuTZxJQyMrwQfSR99aplVSTOjpXrxTgWRdwwkkiZiQTpptpsKC4Eagb9ule4u+FAJBMkAQOpIA123IqP/Fq0OFEk65zBCjXMB30BjtFbHBVnQOIgkBczSdwNNdte1biYAnSelRVvHXCRAAWdFIykjaPNr66CsWvEg9Q2u2swCZzGQO0A7GhNHZjpIlWMSCcp9vyiTqPT5qjcoZuoeBBEaEkHWJKwZnUaGu3B3SbRywDBgxprqOg6joK47TFisjr5pHzTpIJhZ76daFkY3m+UBSG6w2s9gJMEb6xIrPFDNbZGaVgqRoBoDtuT9TXllTA+ZARJJjLvJzHQem1ceNuOmHuOqiRbOg22JK7DboahsvFW0Vhyhw838aLTNmFsnLtoTt9QBr9auFh4LFQDkAUACD0EaAem7kVQPJ3Hnw3EfFYSsmfprFfQNzii3LSXF1DD00LAQNTHXsdqzW0qOnqG5NPsVR8UrC/iBdyytxbAX0ZWZSfYQCPWlu/hiLV5MGS11LpZ9PMDP5dJif6VZfxM4B41nxUH8S0xIVtMw0MCToDpEdYqq7OPVX8XDsys12210E7BtQPUZjWOWLs6cEk4r+3yNuHvYnJhrttbZvXCFxLnLmgQCCJnSDNTHN/CcRiLRFoYTFKAQEuDK4nc23kAn3pBwGJw9674zWrxC3GVgr6fxWc+JtplHttT9wfk7DLhvw1zPdBlgwaCM237bfQ1yNRxTUu/0WknOLSX+/yJ3JXMz4B2weMwbuq5nyeHmZT+qD8ywdxUtxT41W1tOuAwy2mcQXYBYjyyADroBE1K8OwdtWbDW7zXvDMrZvrkxFogHzWXJHiL3UEyJFR3GPhoqtbSzZbKwE3M0DMoJbNsYPTT9q9ZSs8/Tbt/gUOW8NcFy1elWVwczuwUb5iJYjzz/wC1Wxb4rZxTWzauK6WyLjEMCdiASN9Bm+9VhicKLSXbR0tOFga+Rh0UQSZCgzG8+83yiy2kt2LKMWvX1t3LjLvbUgldhoQxnXpWHU4ozp3R1YdSjwV/xa4buIu3j/8AmuO+3ck7/wC9+wrk4qFn+GWygkGRBn+/6Vd3xJ4BhMHYustlUz2ittgNVuEqAQehOXWO5NU7we345ZWt53EkZTB23jZgDvpOvWtziim9vIy8s4RMRhGsuALq+ZGzfqlQREgGdwRrO9YcP4beUtbDoLoMmR5rTK2XttkGYQPtWXAb9u1cJsF8yKS3lywMw1Pl1Gv1FO3K3LFtn8V2d8Q+YMTMEtALR1IE+wrzss1GTj5PUxY3COu9iwuQuErYwVoL+YB51EkgawdpAFMda8NYCIqDZQAPYRWyvSgqikeJklqk5HhFV1xrD+FjrmmjEXBpAhgM0fVgde4NWNST8QcNlazeAH6CYHfMv1/Np6mqZVcfo6eilWVJ99hhxLm5h1ZYPytqAZgjuQBqJ9qjpOsAjKV0I0AHURABOx12ro5Zu58Pl3jTX9q0Jeyuc4Q+bMpJ2JOUnc9htUxepWUnHTNr5NSsSA66smWQNfXZR0OnzR7V0f8Ah7eqjcHNBBk6aebUa79qzXGsRoVSCJI2AM6wZO8DatF62zKIBkiZbXdtQJMeogbaVJQ34FVR2UEMSAdAOmskzpMazXPewoDtGrCCDOY7jQQCYM6mtgtlbgzOMoYHzAjXUSNQusnSD0rfj7OuYPEgrqxImAIgkLr2oSmcRKAg+XNmhhsT95bbSBFKPOD4u4Wt2ioRUUuCNwxLAa6zI1B6U4YbEFZXyspYqI0PQFoiB9zXFxjh7PbuAAhymUmSvlJ3lQFJAJOpM99KUXjKmVLfwNxmvNawgdvEDeIVgiBv4cRGXUx+ZgelNPDOD8Qt3bVwXCcKbgGWApKtGpUKDOVmmDocx2pjuYJjiLV1Em0QbNyDqfIfDaF0AnQ6zqOwpk4DhD4FtLhDPalSdN4IJI6aMd++1RpRrPO6OXEIhY6Fh21lhoSJAksYEZiBM1SPxK5dXDYhwqsFuLnDCIzLEjTYde+tXylnJAyzl26TsBEZV69jURzbwoYrDvbCrOU5NBGsgamMsnSaiSKY5JOvJQ2Hxlx7VuwIy3UZrjKBoczQWI2gAfembgfEMNZtI9y+zM6Cx5ZjysGDbSCD1qulv3bTNZzFJlWB27GftUxwfj1i2PCv2xcRASpjXN9Z2rDJivg7MeeL/V9F8X+IEojNhxiVUZ1KgF1jUspP5hvANSGC4lbxCC7aOZH1GUGdNNgAVYHTU6RVX8qfE60iA4hmLC7mthTGQbZTEAirPwHELeQmzCWrhzaACGYy3prHbWTVYScXpkzLLC94rYhebuV3a4L9lZYLGWJJgzKgt37kGurlzAMAl6/IcElVICwTO4DMS0Haan2RjGb5hrvOs6LOgOm2mk1nbCazrmlokRtr2jtrNdMoxbtmPqzjHSJPx7f/AOm22yknxlOYflEHf6kgV86FqtH408y3MRd8ASliy2UKDIdgPM5I0MSFAO2tV1juH+GltocZ1zAkCCPSPXoavExlGSWljFyTuZVdfzZvN9AKvHkixnuKS5PhIYE/q01+gmvm+/gXs+GxJUuJ2II/71cXwh4qMPimwz54uICrPoSTBPtM1xTwr1VkvY9JZW+neOt0XWKKBRXeeMFQPO2Fz4Rz1SG6dNDvt5Sdf+9T1c+Ow+dGQ7MpH3BHvvUNWqLQlpkmKXIOOkFSd1n3B9PSpLEo6MREgyZ/Ks/lMRv3kwdYpQ5QxHhYnK2kORH106f0pz40hFwPsCMuaQI3GpJkAz+VTWON7Ud/Vqsuryc2BuqgJWBmM/IDpqNQh3GgMt0mtl7EHzHMWOvlWMwA0mEBLb99hWpiMsPrBkkkEDSG1MAxudPl1rPQiSCWU+YdASBEE5QRpPUfvWlnIawBoBr6bQVG+hLEMO2xrrxi57SvHmEHqIkQQZUsokaxWmWULkAIIPy66k/7qsJ37HvW7h9zxEZcytqRJOaJEjMBAny60BoW6VnMJZflnSOp1MsQCI2kg1hdAUZhmGkHTcTIEknLuYMax02r3DggEDzHfyiRp8pMQPMp2O1bUOmUMAdAdpDar8oJbU677GgNeGwQOrNbGpIGU7SSfKxgagwQK7uFsA7KJMiQ2pmOkwFBHYVx3VMO7EzMEKMsSG0MS2uk67kVvw7hMrEBmJgFtGE9OpJjvBilirNuPQKxmRmBiPzRrHU+wjatd7UeZjAME5Y+u8k+wmu7HSIaSAPXTvr9hXDZUAmc20wAde+g0O+mtQyY8FI/F7l9bOI8fKP43zZRoGjU7zOgOw+baqxvAdDNXz8YbathlHh5JnU/MG0K5h0kA9aoNqsi83sCtT3yZzveR7VotKK6kADsdfuNKQwKmeX+JLYcOzOI1GUCSfqaplipR43L9Lk0ypvY+obKKQCpAz9jEz0JEnroZG9Y8QBNtwD53RlB2g5WggSW7bb0gcu/FnCOoW/cNp1iM4JBgxHl8o7yxEa1YOAxysouWWW5bYA5lh/TQrpPTeoi9lZEo03R8z47hTC1aIVzdbcamW8TEK2ncBEGnrWzmwsy2BGiWwCR011HpqauLEYT8NxrC3FCGxfa4mmyXCskQNiwAP1LUvcb4DbtcGuFhmdsXeRNfMS1xrYj9UZJirqXYhpeexXPMFoC1hRmcsbWZwWzCSz5Suuk2whI9fWpy4nh4kFHu2kw1m2bxDExcyAvlmSJuRp/MajOLBrGKZbwT+DGUAhhMDIJG4AiY/T97l5P+Fti7h1v4x/xFy/lvHKSEggFFjTMMpA19amiNWnexz5Mxd27gcPcxBBuvbVmIESSJBj6EVN1hashQFUAKBAA2AGgFZ1Y5W7dhRFFFCCq+OWvA4hcjQMc4220On3/AGqw7l5WsrcaYIG0k6wI0pQ+I+Gy3bF7vKHQdNR6mQT/AMNMHL14XcJBg5QVMia54+2TR6WX34YT8GmzhhmQAiQFRoyqQYncAsNF2nYxWTjy7hXmACcshtxLSVH+prHxcq+XYgQQJXcgiFyrMHQ+1dSPbyQSTEaL5QsjRfKdtNs29aHIaEQnJpLqYGgEiTqAd4iDprIrbhGbxGPmAOwObQiGgEkA6jSBWQxIUqqIgk6SZadCToCOupJ9a1+IS+fUQQCIAj0MBjlYT2+lAGKTKxjOSNV12jU6EwdG2g1ijFRIZo2IMAEHUMAYC+1dGMsAMCBqBuMoPk1AmJ/pWlEiZUk5pMDf7ljp6RtUGiMoMKdWXf11AJPRRqZ26VjYLDN3kmQOw3GUAZie5rxwQ2WJaBlJjQEmR5iZkbwBWbQ0OQBEDaCdCNCw1AJ0/ehJIRntRvIg7GfbUVH33lRoNBGsR7TAH9xXbwpwUIBmDv8A2BHsKwXBS0ndZy7HTtJ1j6bVLMlSbEX4pYoLg8mpe4YHYFYJynTTWOtUPxflq/YytcQhH+VxqpPaRpPpX0F8RsDa/CMLjW/FHmVMxzGBrAJk6DaImqd5quImDwtqy1zNdQXbqsxYOWLZDlOikBenRxTfk3bhKFETxnkq/h7KXyM9pgJZfyk/lImfepo8BwlzBK4S5buL5fGGtovGbIxJkNHUCtHELSLwyzcthlus1xbjZ2IdfINQTlH+INu1a+DWiLF+wSQLtrMUIIh7bJBHfNbff19Kh3T+CIqKdVyS/LtizisDcV8L4nhDz4hXUOkiZy7lR1PrW/kfnlrSot4lLCnKrrbDKHEa3dJCEMBprIJpc5ctvbVL65khvBednS5In1gtr7dq0YXiQw/iWdS7PlYGMoGgboZnUfanpq6fca3Vjzzx8Yb2c4dcLZttadXVyc5DKwdHXYbAexqu+Lc3YnEhRdukhWZ1VYVVLasQBABJO/rRzPifEe0d28C0GPchYn7RWfL/ACTjMaQMNYdwfzxCj6sdPtV48GM9pOiGzE7mvqD4KcRa7wiznmbZe0CeoViV+waPakvln/Z42fHX/wD9dn+huEf0FXHwnhdvDWUsWVCW0GVVHQf6mdSepNWMrOuiiihUKKK0YniFu2QLlxELaKGYLPoJOtAL/wAQcHnwbON7bK422nK30GVp/wB2uL4d4vMjofRv+/13/amziOFF2zctnZ1K/cRNVx8P8VkvBG0OqETsex+hke1Yz2kmejg9+CcPG424ww5WArZtNgIJ01aRM66DSvcVbUrLAkqCQXiAQYaSQF7Db71t4oxW4CpAJjc+2oC5o965/GUaXMyhoEwJzZg2gJL9R0gVY5Ue20JhspBkMArErAGhnyqklTuDWWUOrKkMdQpGqtEFpCkBSJAEt612WrQzAC0xKjRn9Z67nr09qi+L83YfCn/5jFYeyBPkBzPt0USRr0ipQsk76RbGaQdJHefKQQCZ2rkRpGYakjzQJMsAdAoI6TqaQOKfHnBWgVsW72Jb9TwinbvLRp2FJHF/jrjroy2Rawyf5FzN/wATT+wppCnSL/OEVQXuuQBpLFVgD1jb/uaW+K/ErhWFJnEo5/TaHiH7jQfcV83cT5gxGJM37126f87lv2JgVH1KjRVyZePE/wDaJtrP4bCux6NdfL/yqCf+akHmH4ucRxRIN82kP5LPkH3+Zvc0mZa3YXBPcYJbRnY7KoLE+w1qxWzPD8SuLcF0Oc4M5iZP771M4vjpRrbKqllFuCwnKUUDQbU/8j/Ad71p7uPL2Swi0ixmH+dxqB/Jv3itFn4CX7t++n4hFW04UFkJLqVDBxGnWI7g0LKbSEz/AMXz4O5bYCBmIA0y5jZH/oNcfD+NOSBcZmUbSdgRlI+k5ftVkf8AwTXD4rDWL99rlnEF1ZkUIQyqXVQSTM5O1NvNXwswdnheIGFsAXVTOrklnJQhozHuAdBVa5+TV5XcWUpwrg2Ne2zi1eNi0rEsVOVNJzTtuAaarnwpd8Ld4o94C3lN63bRSzsNSoYmAusbA1fuNwIv4V7J2uWyn0zLE/fWovlTgwPC8Nh7yyBaQMraajWCPqKkzc9qInlD4WYKzas3bthbmIyIWNwl8pyjRVPlAB9KebdoKIUAAbAaD7V6Fr2pM27dhRRRQqFFFFAFEUUUAGqm4jeGDx94khVD+ICYAg+b2Ek1bJpP53+GeH4lDXGuW7gAAZCI00EqRDftVJx1HT0+b0m35RB8c+OPDrYhfExDdkWF1GozNAPsDSNxL4/3tVwmGtWRrBaXOupOkAE1ycc+AePtEmybeIX/ACtlb3VtP3qGwvwe4o7ZfwrL6s6gfeatRjZG8Z+InEMVIvYq4VP5VORfssA++tLxuE/3vVs8K/2dcW+t+/ZtDss3D/6R+9OnCP8AZ+wFuDea9fPWWyL9l1+7GpIs+cameFcm4zE/4GGvP6hCB/xGAPvX1RwnknBYb/Awtm2f1BAW/wCIy0e9TlBZ818K+AfELsG54Vgf53zH7LP9aceE/wCznYWDicTcc9rahB9zJP7VcdFCBJ4Z8GuF2YP4bxCOt1mf9py/tTZgOE2bC5bNpLS9kUJ/0gTXVRQABRFFFCDmxuAW5kzD/DcXF12Zdv2JH0Nb8oIjpWVFCbPMte0UUFhRRRQgKKKKAKKKKAKKKKAKKKKA8NCrRRQHtFFFAFFFFAFFFFAFFFFAFFFFAFFFFAFFFFAFFFFAFFFFAFFFF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www.laicos.org/ra1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78149"/>
            <a:ext cx="273630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t3.gstatic.com/images?q=tbn:ANd9GcQSx7ohohYDLwQBh2L6MGRYvM3_zgB8yWIij4K0QRfWImSanQfH8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293096"/>
            <a:ext cx="2736304"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5575" y="5469483"/>
            <a:ext cx="5190661" cy="1200329"/>
          </a:xfrm>
          <a:prstGeom prst="rect">
            <a:avLst/>
          </a:prstGeom>
        </p:spPr>
        <p:txBody>
          <a:bodyPr wrap="square">
            <a:spAutoFit/>
          </a:bodyPr>
          <a:lstStyle/>
          <a:p>
            <a:pPr algn="ctr"/>
            <a:r>
              <a:rPr lang="es-CO" sz="2400" i="1" dirty="0" smtClean="0">
                <a:solidFill>
                  <a:srgbClr val="FF0000"/>
                </a:solidFill>
              </a:rPr>
              <a:t>Usted notará que la bestia es un símbolo y la </a:t>
            </a:r>
            <a:r>
              <a:rPr lang="es-CO" sz="2400" i="1" dirty="0">
                <a:solidFill>
                  <a:srgbClr val="FF0000"/>
                </a:solidFill>
              </a:rPr>
              <a:t>iglesia </a:t>
            </a:r>
            <a:r>
              <a:rPr lang="es-CO" sz="2400" i="1" dirty="0" smtClean="0">
                <a:solidFill>
                  <a:srgbClr val="FF0000"/>
                </a:solidFill>
              </a:rPr>
              <a:t>Católica </a:t>
            </a:r>
            <a:r>
              <a:rPr lang="es-CO" sz="2400" i="1" dirty="0">
                <a:solidFill>
                  <a:srgbClr val="FF0000"/>
                </a:solidFill>
              </a:rPr>
              <a:t>Romana llena las </a:t>
            </a:r>
            <a:r>
              <a:rPr lang="es-CO" sz="2400" i="1" dirty="0" smtClean="0">
                <a:solidFill>
                  <a:srgbClr val="FF0000"/>
                </a:solidFill>
              </a:rPr>
              <a:t>características </a:t>
            </a:r>
            <a:r>
              <a:rPr lang="es-CO" sz="2400" i="1" dirty="0">
                <a:solidFill>
                  <a:srgbClr val="FF0000"/>
                </a:solidFill>
              </a:rPr>
              <a:t>para ser la bestia</a:t>
            </a:r>
          </a:p>
        </p:txBody>
      </p:sp>
    </p:spTree>
    <p:extLst>
      <p:ext uri="{BB962C8B-B14F-4D97-AF65-F5344CB8AC3E}">
        <p14:creationId xmlns:p14="http://schemas.microsoft.com/office/powerpoint/2010/main" val="123254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 calcmode="lin" valueType="num">
                                      <p:cBhvr>
                                        <p:cTn id="12" dur="1000" fill="hold"/>
                                        <p:tgtEl>
                                          <p:spTgt spid="2056"/>
                                        </p:tgtEl>
                                        <p:attrNameLst>
                                          <p:attrName>ppt_w</p:attrName>
                                        </p:attrNameLst>
                                      </p:cBhvr>
                                      <p:tavLst>
                                        <p:tav tm="0">
                                          <p:val>
                                            <p:fltVal val="0"/>
                                          </p:val>
                                        </p:tav>
                                        <p:tav tm="100000">
                                          <p:val>
                                            <p:strVal val="#ppt_w"/>
                                          </p:val>
                                        </p:tav>
                                      </p:tavLst>
                                    </p:anim>
                                    <p:anim calcmode="lin" valueType="num">
                                      <p:cBhvr>
                                        <p:cTn id="13" dur="1000" fill="hold"/>
                                        <p:tgtEl>
                                          <p:spTgt spid="2056"/>
                                        </p:tgtEl>
                                        <p:attrNameLst>
                                          <p:attrName>ppt_h</p:attrName>
                                        </p:attrNameLst>
                                      </p:cBhvr>
                                      <p:tavLst>
                                        <p:tav tm="0">
                                          <p:val>
                                            <p:fltVal val="0"/>
                                          </p:val>
                                        </p:tav>
                                        <p:tav tm="100000">
                                          <p:val>
                                            <p:strVal val="#ppt_h"/>
                                          </p:val>
                                        </p:tav>
                                      </p:tavLst>
                                    </p:anim>
                                    <p:anim calcmode="lin" valueType="num">
                                      <p:cBhvr>
                                        <p:cTn id="14" dur="1000" fill="hold"/>
                                        <p:tgtEl>
                                          <p:spTgt spid="2056"/>
                                        </p:tgtEl>
                                        <p:attrNameLst>
                                          <p:attrName>style.rotation</p:attrName>
                                        </p:attrNameLst>
                                      </p:cBhvr>
                                      <p:tavLst>
                                        <p:tav tm="0">
                                          <p:val>
                                            <p:fltVal val="90"/>
                                          </p:val>
                                        </p:tav>
                                        <p:tav tm="100000">
                                          <p:val>
                                            <p:fltVal val="0"/>
                                          </p:val>
                                        </p:tav>
                                      </p:tavLst>
                                    </p:anim>
                                    <p:animEffect transition="in" filter="fade">
                                      <p:cBhvr>
                                        <p:cTn id="15" dur="1000"/>
                                        <p:tgtEl>
                                          <p:spTgt spid="205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80">
                                          <p:stCondLst>
                                            <p:cond delay="0"/>
                                          </p:stCondLst>
                                        </p:cTn>
                                        <p:tgtEl>
                                          <p:spTgt spid="5"/>
                                        </p:tgtEl>
                                      </p:cBhvr>
                                    </p:animEffect>
                                    <p:anim calcmode="lin" valueType="num">
                                      <p:cBhvr>
                                        <p:cTn id="2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6" dur="26">
                                          <p:stCondLst>
                                            <p:cond delay="650"/>
                                          </p:stCondLst>
                                        </p:cTn>
                                        <p:tgtEl>
                                          <p:spTgt spid="5"/>
                                        </p:tgtEl>
                                      </p:cBhvr>
                                      <p:to x="100000" y="60000"/>
                                    </p:animScale>
                                    <p:animScale>
                                      <p:cBhvr>
                                        <p:cTn id="27" dur="166" decel="50000">
                                          <p:stCondLst>
                                            <p:cond delay="676"/>
                                          </p:stCondLst>
                                        </p:cTn>
                                        <p:tgtEl>
                                          <p:spTgt spid="5"/>
                                        </p:tgtEl>
                                      </p:cBhvr>
                                      <p:to x="100000" y="100000"/>
                                    </p:animScale>
                                    <p:animScale>
                                      <p:cBhvr>
                                        <p:cTn id="28" dur="26">
                                          <p:stCondLst>
                                            <p:cond delay="1312"/>
                                          </p:stCondLst>
                                        </p:cTn>
                                        <p:tgtEl>
                                          <p:spTgt spid="5"/>
                                        </p:tgtEl>
                                      </p:cBhvr>
                                      <p:to x="100000" y="80000"/>
                                    </p:animScale>
                                    <p:animScale>
                                      <p:cBhvr>
                                        <p:cTn id="29" dur="166" decel="50000">
                                          <p:stCondLst>
                                            <p:cond delay="1338"/>
                                          </p:stCondLst>
                                        </p:cTn>
                                        <p:tgtEl>
                                          <p:spTgt spid="5"/>
                                        </p:tgtEl>
                                      </p:cBhvr>
                                      <p:to x="100000" y="100000"/>
                                    </p:animScale>
                                    <p:animScale>
                                      <p:cBhvr>
                                        <p:cTn id="30" dur="26">
                                          <p:stCondLst>
                                            <p:cond delay="1642"/>
                                          </p:stCondLst>
                                        </p:cTn>
                                        <p:tgtEl>
                                          <p:spTgt spid="5"/>
                                        </p:tgtEl>
                                      </p:cBhvr>
                                      <p:to x="100000" y="90000"/>
                                    </p:animScale>
                                    <p:animScale>
                                      <p:cBhvr>
                                        <p:cTn id="31" dur="166" decel="50000">
                                          <p:stCondLst>
                                            <p:cond delay="1668"/>
                                          </p:stCondLst>
                                        </p:cTn>
                                        <p:tgtEl>
                                          <p:spTgt spid="5"/>
                                        </p:tgtEl>
                                      </p:cBhvr>
                                      <p:to x="100000" y="100000"/>
                                    </p:animScale>
                                    <p:animScale>
                                      <p:cBhvr>
                                        <p:cTn id="32" dur="26">
                                          <p:stCondLst>
                                            <p:cond delay="1808"/>
                                          </p:stCondLst>
                                        </p:cTn>
                                        <p:tgtEl>
                                          <p:spTgt spid="5"/>
                                        </p:tgtEl>
                                      </p:cBhvr>
                                      <p:to x="100000" y="95000"/>
                                    </p:animScale>
                                    <p:animScale>
                                      <p:cBhvr>
                                        <p:cTn id="3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20000"/>
          </a:bodyPr>
          <a:lstStyle/>
          <a:p>
            <a:pPr marL="0" indent="0" algn="ctr">
              <a:buNone/>
            </a:pPr>
            <a:r>
              <a:rPr lang="es-CO" dirty="0" smtClean="0"/>
              <a:t>Las </a:t>
            </a:r>
            <a:r>
              <a:rPr lang="es-CO" dirty="0"/>
              <a:t>especificaciones de </a:t>
            </a:r>
            <a:r>
              <a:rPr lang="es-CO" dirty="0" smtClean="0"/>
              <a:t>Apoc.13:5-7 </a:t>
            </a:r>
            <a:r>
              <a:rPr lang="es-CO" dirty="0"/>
              <a:t>claramente identifican al poder simbolizado por la bestia con el que fue representado por el cuerno pequeño de la cuarta bestia de Dan. 7. </a:t>
            </a:r>
            <a:endParaRPr lang="es-CO" dirty="0" smtClean="0"/>
          </a:p>
          <a:p>
            <a:pPr marL="0" indent="0" algn="ctr">
              <a:buNone/>
            </a:pPr>
            <a:r>
              <a:rPr lang="es-CO" dirty="0" smtClean="0"/>
              <a:t>Entre </a:t>
            </a:r>
            <a:r>
              <a:rPr lang="es-CO" dirty="0"/>
              <a:t>los paralelos  pueden notarse los siguientes: </a:t>
            </a:r>
            <a:endParaRPr lang="es-CO" dirty="0" smtClean="0"/>
          </a:p>
          <a:p>
            <a:pPr marL="514350" indent="-514350">
              <a:buAutoNum type="arabicParenBoth"/>
            </a:pPr>
            <a:r>
              <a:rPr lang="es-CO" dirty="0" smtClean="0"/>
              <a:t>la </a:t>
            </a:r>
            <a:r>
              <a:rPr lang="es-CO" dirty="0"/>
              <a:t>bestia de Apoc. 13 tenía una “</a:t>
            </a:r>
            <a:r>
              <a:rPr lang="es-CO" u="sng" dirty="0"/>
              <a:t>boca que hablaba grandes cosas y blasfemias</a:t>
            </a:r>
            <a:r>
              <a:rPr lang="es-CO" dirty="0"/>
              <a:t>” (ver. 5), el cuerno pequeño de Dan. </a:t>
            </a:r>
            <a:r>
              <a:rPr lang="es-CO" dirty="0" smtClean="0"/>
              <a:t>7:25. </a:t>
            </a:r>
            <a:r>
              <a:rPr lang="es-CO" dirty="0"/>
              <a:t>también </a:t>
            </a:r>
            <a:r>
              <a:rPr lang="es-CO" dirty="0" smtClean="0"/>
              <a:t>«</a:t>
            </a:r>
            <a:r>
              <a:rPr lang="es-CO" u="sng" dirty="0" smtClean="0"/>
              <a:t>hablará palabras contra el Altísimo</a:t>
            </a:r>
            <a:r>
              <a:rPr lang="es-CO" dirty="0" smtClean="0"/>
              <a:t>»</a:t>
            </a:r>
            <a:r>
              <a:rPr lang="es-CO" dirty="0"/>
              <a:t>.</a:t>
            </a:r>
            <a:r>
              <a:rPr lang="es-CO" dirty="0" smtClean="0"/>
              <a:t> </a:t>
            </a:r>
          </a:p>
          <a:p>
            <a:pPr marL="0" indent="0">
              <a:buNone/>
            </a:pPr>
            <a:endParaRPr lang="es-CO" dirty="0" smtClean="0"/>
          </a:p>
          <a:p>
            <a:pPr marL="0" indent="0">
              <a:buNone/>
            </a:pPr>
            <a:r>
              <a:rPr lang="es-CO" dirty="0" smtClean="0"/>
              <a:t>(</a:t>
            </a:r>
            <a:r>
              <a:rPr lang="es-CO" dirty="0"/>
              <a:t>2) la bestia actuaría durante “</a:t>
            </a:r>
            <a:r>
              <a:rPr lang="es-CO" u="sng" dirty="0"/>
              <a:t>cuarenta y dos meses</a:t>
            </a:r>
            <a:r>
              <a:rPr lang="es-CO" dirty="0"/>
              <a:t>” </a:t>
            </a:r>
            <a:r>
              <a:rPr lang="es-CO" dirty="0" smtClean="0"/>
              <a:t>(Apoc.13:5</a:t>
            </a:r>
            <a:r>
              <a:rPr lang="es-CO" dirty="0"/>
              <a:t>; </a:t>
            </a:r>
            <a:r>
              <a:rPr lang="es-CO" dirty="0" smtClean="0"/>
              <a:t>el </a:t>
            </a:r>
            <a:r>
              <a:rPr lang="es-CO" dirty="0"/>
              <a:t>cuerno continuaría “</a:t>
            </a:r>
            <a:r>
              <a:rPr lang="es-CO" u="sng" dirty="0"/>
              <a:t>hasta tiempo, y tiempos, y medio tiempo</a:t>
            </a:r>
            <a:r>
              <a:rPr lang="es-CO" dirty="0"/>
              <a:t>” </a:t>
            </a:r>
            <a:r>
              <a:rPr lang="es-CO" dirty="0" smtClean="0"/>
              <a:t>(Dan.7:25);</a:t>
            </a:r>
          </a:p>
          <a:p>
            <a:pPr marL="0" indent="0">
              <a:buNone/>
            </a:pPr>
            <a:endParaRPr lang="es-CO" dirty="0" smtClean="0"/>
          </a:p>
          <a:p>
            <a:pPr marL="0" indent="0">
              <a:buNone/>
            </a:pPr>
            <a:r>
              <a:rPr lang="es-CO" dirty="0" smtClean="0"/>
              <a:t>(</a:t>
            </a:r>
            <a:r>
              <a:rPr lang="es-CO" dirty="0"/>
              <a:t>3) la bestia haría “</a:t>
            </a:r>
            <a:r>
              <a:rPr lang="es-CO" u="sng" dirty="0"/>
              <a:t>guerra contra los santos</a:t>
            </a:r>
            <a:r>
              <a:rPr lang="es-CO" dirty="0"/>
              <a:t>” y los vencería </a:t>
            </a:r>
            <a:r>
              <a:rPr lang="es-CO" dirty="0" smtClean="0"/>
              <a:t>(Apoc.13:7</a:t>
            </a:r>
            <a:r>
              <a:rPr lang="es-CO" dirty="0"/>
              <a:t>), el cuerno “</a:t>
            </a:r>
            <a:r>
              <a:rPr lang="es-CO" u="sng" dirty="0"/>
              <a:t>hacía guerra contra los santos, y los vencía</a:t>
            </a:r>
            <a:r>
              <a:rPr lang="es-CO" dirty="0"/>
              <a:t>” (</a:t>
            </a:r>
            <a:r>
              <a:rPr lang="es-CO" dirty="0" smtClean="0"/>
              <a:t>Dan.7:21</a:t>
            </a:r>
            <a:r>
              <a:rPr lang="es-CO" dirty="0"/>
              <a:t>). </a:t>
            </a:r>
          </a:p>
          <a:p>
            <a:endParaRPr lang="es-CO" dirty="0"/>
          </a:p>
        </p:txBody>
      </p:sp>
    </p:spTree>
    <p:extLst>
      <p:ext uri="{BB962C8B-B14F-4D97-AF65-F5344CB8AC3E}">
        <p14:creationId xmlns:p14="http://schemas.microsoft.com/office/powerpoint/2010/main" val="224694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ipe(down)">
                                      <p:cBhvr>
                                        <p:cTn id="3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rPr>
              <a:t>Dado la importancia que tiene este propósito de la bestia «contra» miremos su cumplimiento</a:t>
            </a:r>
            <a:endParaRPr lang="es-CO" sz="3200" b="1" i="1" dirty="0">
              <a:solidFill>
                <a:srgbClr val="FF0000"/>
              </a:solidFill>
            </a:endParaRPr>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p:spPr>
        <p:txBody>
          <a:bodyPr>
            <a:normAutofit fontScale="92500" lnSpcReduction="20000"/>
          </a:bodyPr>
          <a:lstStyle/>
          <a:p>
            <a:pPr marL="0" indent="0" algn="ctr">
              <a:buNone/>
            </a:pPr>
            <a:r>
              <a:rPr lang="es-CO" sz="3600" b="1" dirty="0" smtClean="0"/>
              <a:t>1)</a:t>
            </a:r>
            <a:r>
              <a:rPr lang="es-CO" sz="3600" b="1" dirty="0" smtClean="0">
                <a:solidFill>
                  <a:srgbClr val="FF0000"/>
                </a:solidFill>
              </a:rPr>
              <a:t>. Blasfemias </a:t>
            </a:r>
            <a:r>
              <a:rPr lang="es-CO" sz="3600" b="1" u="sng" dirty="0">
                <a:solidFill>
                  <a:srgbClr val="FF0000"/>
                </a:solidFill>
              </a:rPr>
              <a:t>contra</a:t>
            </a:r>
            <a:r>
              <a:rPr lang="es-CO" sz="3600" b="1" dirty="0">
                <a:solidFill>
                  <a:srgbClr val="FF0000"/>
                </a:solidFill>
              </a:rPr>
              <a:t> Dios. </a:t>
            </a:r>
          </a:p>
          <a:p>
            <a:pPr marL="0" indent="0" algn="ctr">
              <a:buNone/>
            </a:pPr>
            <a:r>
              <a:rPr lang="es-CO" dirty="0" smtClean="0"/>
              <a:t>Usurpando </a:t>
            </a:r>
            <a:r>
              <a:rPr lang="es-CO" dirty="0"/>
              <a:t>los títulos divinos. </a:t>
            </a:r>
            <a:r>
              <a:rPr lang="es-CO" dirty="0" smtClean="0"/>
              <a:t>Quiere decir: “</a:t>
            </a:r>
            <a:r>
              <a:rPr lang="es-CO" u="sng" dirty="0" smtClean="0"/>
              <a:t>ponerse </a:t>
            </a:r>
            <a:r>
              <a:rPr lang="es-CO" u="sng" dirty="0"/>
              <a:t>en lugar de</a:t>
            </a:r>
            <a:r>
              <a:rPr lang="es-CO" dirty="0"/>
              <a:t>”. Al oponerse al Altísimo, el cuerno pequeño pretendería ser igual a </a:t>
            </a:r>
            <a:r>
              <a:rPr lang="es-CO" dirty="0" smtClean="0"/>
              <a:t>Dios.</a:t>
            </a:r>
            <a:endParaRPr lang="es-CO" dirty="0"/>
          </a:p>
          <a:p>
            <a:pPr marL="0" indent="0" algn="ctr">
              <a:buNone/>
            </a:pPr>
            <a:endParaRPr lang="es-CO" dirty="0" smtClean="0"/>
          </a:p>
          <a:p>
            <a:pPr marL="0" indent="0" algn="ctr">
              <a:buNone/>
            </a:pPr>
            <a:r>
              <a:rPr lang="es-CO" dirty="0" smtClean="0"/>
              <a:t>Ejemplos </a:t>
            </a:r>
            <a:r>
              <a:rPr lang="es-CO" dirty="0"/>
              <a:t>típicos son los siguientes tomados de una gran obra enciclopédica escrita por un teólogo católico del siglo XVIII: “</a:t>
            </a:r>
            <a:r>
              <a:rPr lang="es-CO" i="1" u="sng" dirty="0"/>
              <a:t>El papa es de una dignidad tan grande y es tan excelso, que no es un mero hombre, sino como si fuera Dios y el vicario de Dios</a:t>
            </a:r>
            <a:r>
              <a:rPr lang="es-CO" dirty="0"/>
              <a:t>... </a:t>
            </a:r>
          </a:p>
        </p:txBody>
      </p:sp>
    </p:spTree>
    <p:extLst>
      <p:ext uri="{BB962C8B-B14F-4D97-AF65-F5344CB8AC3E}">
        <p14:creationId xmlns:p14="http://schemas.microsoft.com/office/powerpoint/2010/main" val="140072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a:solidFill>
            <a:schemeClr val="accent5">
              <a:lumMod val="20000"/>
              <a:lumOff val="80000"/>
            </a:schemeClr>
          </a:solidFill>
        </p:spPr>
        <p:txBody>
          <a:bodyPr>
            <a:normAutofit fontScale="85000" lnSpcReduction="20000"/>
          </a:bodyPr>
          <a:lstStyle/>
          <a:p>
            <a:pPr marL="0" indent="0" algn="ctr">
              <a:buNone/>
            </a:pPr>
            <a:r>
              <a:rPr lang="es-CO" dirty="0" smtClean="0"/>
              <a:t>”</a:t>
            </a:r>
            <a:r>
              <a:rPr lang="es-CO" dirty="0"/>
              <a:t>El papa está coronado con una triple corona, como rey del cielo y de la tierra y de la regiones inferiores... </a:t>
            </a:r>
          </a:p>
          <a:p>
            <a:pPr marL="0" indent="0" algn="ctr">
              <a:buNone/>
            </a:pPr>
            <a:r>
              <a:rPr lang="es-CO" dirty="0" smtClean="0"/>
              <a:t> </a:t>
            </a:r>
            <a:r>
              <a:rPr lang="es-CO" dirty="0"/>
              <a:t>”El papa es como si fuera Dios sobre la tierra, único soberano de los fieles de Cristo, jefe de los reyes, tiene plenitud de poder, a él le ha sido encomendada por Dios omnipotente la dirección no sólo del reino terrenal sino también del reino celestial... </a:t>
            </a:r>
          </a:p>
          <a:p>
            <a:pPr marL="0" indent="0" algn="ctr">
              <a:buNone/>
            </a:pPr>
            <a:r>
              <a:rPr lang="es-CO" dirty="0" smtClean="0"/>
              <a:t>”</a:t>
            </a:r>
            <a:r>
              <a:rPr lang="es-CO" dirty="0"/>
              <a:t>El papa tiene tan grande autoridad y poder que puede modificar, explicar e interpretar aun las leyes divinas... </a:t>
            </a:r>
          </a:p>
          <a:p>
            <a:pPr marL="0" indent="0" algn="ctr">
              <a:buNone/>
            </a:pPr>
            <a:r>
              <a:rPr lang="es-CO" dirty="0" smtClean="0"/>
              <a:t> </a:t>
            </a:r>
            <a:r>
              <a:rPr lang="es-CO" dirty="0"/>
              <a:t>”El papa puede modificar la ley divina, ya que su poder no es de hombre sino de Dios, y actúa como vicerregente de Dios sobre la tierra con el más amplio poder de atar y soltar a sus ovejas. </a:t>
            </a:r>
          </a:p>
          <a:p>
            <a:pPr marL="0" indent="0" algn="ctr">
              <a:buNone/>
            </a:pPr>
            <a:r>
              <a:rPr lang="es-CO" dirty="0" smtClean="0"/>
              <a:t>”</a:t>
            </a:r>
            <a:r>
              <a:rPr lang="es-CO" dirty="0"/>
              <a:t>Cualquier cosa que se diga que hace el Señor Dios mismo, y el Redentor, eso hace su vicario, con tal que no haga nada contrario a la fe</a:t>
            </a:r>
            <a:r>
              <a:rPr lang="es-CO" dirty="0" smtClean="0"/>
              <a:t>”</a:t>
            </a:r>
          </a:p>
          <a:p>
            <a:pPr marL="0" indent="0" algn="ctr">
              <a:buNone/>
            </a:pPr>
            <a:r>
              <a:rPr lang="es-CO" dirty="0" smtClean="0"/>
              <a:t> </a:t>
            </a:r>
            <a:r>
              <a:rPr lang="es-CO" dirty="0">
                <a:solidFill>
                  <a:srgbClr val="FF0000"/>
                </a:solidFill>
              </a:rPr>
              <a:t>(traducción de Lucio Ferraris, “Papa II</a:t>
            </a:r>
            <a:r>
              <a:rPr lang="es-CO" dirty="0" smtClean="0">
                <a:solidFill>
                  <a:srgbClr val="FF0000"/>
                </a:solidFill>
              </a:rPr>
              <a:t>”, Prompta </a:t>
            </a:r>
            <a:r>
              <a:rPr lang="es-CO" dirty="0">
                <a:solidFill>
                  <a:srgbClr val="FF0000"/>
                </a:solidFill>
              </a:rPr>
              <a:t>Bibliotheca, t. VI, pp. 25-29). </a:t>
            </a:r>
          </a:p>
        </p:txBody>
      </p:sp>
    </p:spTree>
    <p:extLst>
      <p:ext uri="{BB962C8B-B14F-4D97-AF65-F5344CB8AC3E}">
        <p14:creationId xmlns:p14="http://schemas.microsoft.com/office/powerpoint/2010/main" val="1314979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5">
              <a:lumMod val="20000"/>
              <a:lumOff val="80000"/>
            </a:schemeClr>
          </a:solidFill>
        </p:spPr>
        <p:txBody>
          <a:bodyPr>
            <a:normAutofit fontScale="85000" lnSpcReduction="10000"/>
          </a:bodyPr>
          <a:lstStyle/>
          <a:p>
            <a:pPr marL="0" indent="0" algn="ctr">
              <a:buNone/>
            </a:pPr>
            <a:r>
              <a:rPr lang="es-CO" sz="4400" b="1" dirty="0" smtClean="0"/>
              <a:t>2)</a:t>
            </a:r>
            <a:r>
              <a:rPr lang="es-CO" b="1" dirty="0" smtClean="0"/>
              <a:t>.</a:t>
            </a:r>
            <a:r>
              <a:rPr lang="es-CO" sz="4400" b="1" dirty="0" smtClean="0">
                <a:solidFill>
                  <a:srgbClr val="FF0000"/>
                </a:solidFill>
              </a:rPr>
              <a:t> A los santos del Altísimo quebrantará</a:t>
            </a:r>
            <a:r>
              <a:rPr lang="es-CO" sz="4400" b="1" dirty="0">
                <a:solidFill>
                  <a:srgbClr val="FF0000"/>
                </a:solidFill>
              </a:rPr>
              <a:t>. </a:t>
            </a:r>
          </a:p>
          <a:p>
            <a:pPr marL="0" indent="0" algn="ctr">
              <a:buNone/>
            </a:pPr>
            <a:r>
              <a:rPr lang="es-CO" dirty="0" smtClean="0"/>
              <a:t>La </a:t>
            </a:r>
            <a:r>
              <a:rPr lang="es-CO" dirty="0"/>
              <a:t>frase </a:t>
            </a:r>
            <a:r>
              <a:rPr lang="es-CO" dirty="0" smtClean="0"/>
              <a:t>«Quebrantara» describe </a:t>
            </a:r>
            <a:r>
              <a:rPr lang="es-CO" dirty="0"/>
              <a:t>una persecución continua e implacable.  El papado reconoce que ha perseguido y defiende tales hechos como el legítimo ejercicio del poder que pretende haber recibido de Cristo</a:t>
            </a:r>
            <a:r>
              <a:rPr lang="es-CO" dirty="0" smtClean="0"/>
              <a:t>.</a:t>
            </a:r>
          </a:p>
          <a:p>
            <a:pPr marL="0" indent="0">
              <a:buNone/>
            </a:pPr>
            <a:endParaRPr lang="es-CO" dirty="0"/>
          </a:p>
          <a:p>
            <a:pPr marL="0" indent="0" algn="ctr">
              <a:buNone/>
            </a:pPr>
            <a:r>
              <a:rPr lang="es-CO" dirty="0" smtClean="0"/>
              <a:t> </a:t>
            </a:r>
            <a:r>
              <a:rPr lang="es-CO" i="1" dirty="0">
                <a:solidFill>
                  <a:srgbClr val="FF0000"/>
                </a:solidFill>
              </a:rPr>
              <a:t>Lo siguiente está tomado de The Catholic Encyclopedia: </a:t>
            </a:r>
          </a:p>
          <a:p>
            <a:pPr marL="0" indent="0" algn="ctr">
              <a:buNone/>
            </a:pPr>
            <a:r>
              <a:rPr lang="es-CO" dirty="0" smtClean="0"/>
              <a:t>  </a:t>
            </a:r>
            <a:r>
              <a:rPr lang="es-CO" dirty="0"/>
              <a:t>”En la bula ‘Ad exstirpanda’ (1252), Inocencio IV dice: ‘</a:t>
            </a:r>
            <a:r>
              <a:rPr lang="es-CO" i="1" dirty="0"/>
              <a:t>Cuando los que hayan sido condenados como culpables de herejía hayan sido entregados al poder civil por el obispo o su representante, o la Inquisición, el podestá o primer magistrado de la ciudad los llevará inmediatamente y ejecutará las leyes promulgadas contra ellos, dentro del término máximo de cinco días’... </a:t>
            </a:r>
          </a:p>
        </p:txBody>
      </p:sp>
    </p:spTree>
    <p:extLst>
      <p:ext uri="{BB962C8B-B14F-4D97-AF65-F5344CB8AC3E}">
        <p14:creationId xmlns:p14="http://schemas.microsoft.com/office/powerpoint/2010/main" val="386401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3259436"/>
          </a:xfrm>
        </p:spPr>
        <p:txBody>
          <a:bodyPr>
            <a:normAutofit fontScale="85000" lnSpcReduction="20000"/>
          </a:bodyPr>
          <a:lstStyle/>
          <a:p>
            <a:pPr marL="0" indent="0" algn="ctr">
              <a:buNone/>
            </a:pPr>
            <a:r>
              <a:rPr lang="es-CO" dirty="0"/>
              <a:t>Ni podía quedar duda alguna en cuanto a cuáles disposiciones civiles se indicaban, porque los pasajes que ordenaban quemar a los herejes </a:t>
            </a:r>
            <a:r>
              <a:rPr lang="es-CO" dirty="0" smtClean="0"/>
              <a:t>impenitentes </a:t>
            </a:r>
            <a:r>
              <a:rPr lang="es-CO" dirty="0"/>
              <a:t>estaban incluidos en los decretos papales de las constituciones imperiales </a:t>
            </a:r>
            <a:r>
              <a:rPr lang="es-CO" dirty="0">
                <a:solidFill>
                  <a:srgbClr val="FF0000"/>
                </a:solidFill>
              </a:rPr>
              <a:t>‘Commissis nobis’ e ‘lnconsutibilem tunicam’. </a:t>
            </a:r>
          </a:p>
        </p:txBody>
      </p:sp>
      <p:pic>
        <p:nvPicPr>
          <p:cNvPr id="1026" name="Picture 2" descr="http://t2.gstatic.com/images?q=tbn:ANd9GcR9ht_pd14pMsFRKbJK9Zwub9Ng0N5QLgkchmTp3-QJAA9JYfFH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60648"/>
            <a:ext cx="3312368" cy="34034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764717"/>
            <a:ext cx="8784976" cy="3046988"/>
          </a:xfrm>
          <a:prstGeom prst="rect">
            <a:avLst/>
          </a:prstGeom>
        </p:spPr>
        <p:txBody>
          <a:bodyPr wrap="square">
            <a:spAutoFit/>
          </a:bodyPr>
          <a:lstStyle/>
          <a:p>
            <a:pPr algn="ctr"/>
            <a:r>
              <a:rPr lang="es-CO" sz="2400" dirty="0"/>
              <a:t>La bula antes mencionada ‘</a:t>
            </a:r>
            <a:r>
              <a:rPr lang="es-CO" sz="2400" i="1" u="sng" dirty="0"/>
              <a:t>Ad exstirpanda</a:t>
            </a:r>
            <a:r>
              <a:rPr lang="es-CO" sz="2400" dirty="0"/>
              <a:t>’ permaneció de allí en adelante como documento fundamental de la Inquisición, renovada o puesta nuevamente en vigencia por varios papas, </a:t>
            </a:r>
            <a:r>
              <a:rPr lang="es-CO" sz="2400" dirty="0" smtClean="0"/>
              <a:t>como </a:t>
            </a:r>
            <a:r>
              <a:rPr lang="es-CO" sz="2400" i="1" u="sng" dirty="0" smtClean="0"/>
              <a:t>Alejandro </a:t>
            </a:r>
            <a:r>
              <a:rPr lang="es-CO" sz="2400" i="1" u="sng" dirty="0"/>
              <a:t>IV (1254-61), Clemente IV (1265-68), Nicolás IV (1288-92), Bonifacio VIll (1-1303) y otros</a:t>
            </a:r>
            <a:r>
              <a:rPr lang="es-CO" sz="2400" dirty="0"/>
              <a:t>. Por lo tanto, las autoridades civiles estaban obligadas por los papas, so pena de excomunión, a ejecutar las sentencias legales que condenaban a los herejes impenitentes a la </a:t>
            </a:r>
            <a:r>
              <a:rPr lang="es-CO" sz="2400" dirty="0" smtClean="0"/>
              <a:t>hoguera.</a:t>
            </a:r>
            <a:endParaRPr lang="es-CO" sz="2400" dirty="0"/>
          </a:p>
        </p:txBody>
      </p:sp>
    </p:spTree>
    <p:extLst>
      <p:ext uri="{BB962C8B-B14F-4D97-AF65-F5344CB8AC3E}">
        <p14:creationId xmlns:p14="http://schemas.microsoft.com/office/powerpoint/2010/main" val="408450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20000"/>
              <a:lumOff val="80000"/>
            </a:schemeClr>
          </a:solidFill>
        </p:spPr>
        <p:txBody>
          <a:bodyPr>
            <a:normAutofit fontScale="92500" lnSpcReduction="20000"/>
          </a:bodyPr>
          <a:lstStyle/>
          <a:p>
            <a:pPr marL="0" indent="0" algn="ctr">
              <a:buNone/>
            </a:pPr>
            <a:r>
              <a:rPr lang="es-CO" sz="4500" b="1" dirty="0" smtClean="0"/>
              <a:t>3). </a:t>
            </a:r>
            <a:r>
              <a:rPr lang="es-CO" sz="3900" b="1" u="sng" dirty="0" smtClean="0">
                <a:solidFill>
                  <a:srgbClr val="FF0000"/>
                </a:solidFill>
              </a:rPr>
              <a:t>Pensará</a:t>
            </a:r>
            <a:r>
              <a:rPr lang="es-CO" sz="3900" b="1" dirty="0" smtClean="0">
                <a:solidFill>
                  <a:srgbClr val="FF0000"/>
                </a:solidFill>
              </a:rPr>
              <a:t> cambiar los tiempos y la Ley</a:t>
            </a:r>
            <a:r>
              <a:rPr lang="es-CO" sz="4500" b="1" dirty="0" smtClean="0">
                <a:solidFill>
                  <a:srgbClr val="FF0000"/>
                </a:solidFill>
              </a:rPr>
              <a:t>.</a:t>
            </a:r>
            <a:endParaRPr lang="es-CO" sz="4500" b="1" dirty="0">
              <a:solidFill>
                <a:srgbClr val="FF0000"/>
              </a:solidFill>
            </a:endParaRPr>
          </a:p>
          <a:p>
            <a:pPr marL="0" indent="0" algn="ctr">
              <a:buNone/>
            </a:pPr>
            <a:r>
              <a:rPr lang="es-CO" dirty="0" smtClean="0">
                <a:solidFill>
                  <a:srgbClr val="FF0000"/>
                </a:solidFill>
              </a:rPr>
              <a:t> </a:t>
            </a:r>
            <a:r>
              <a:rPr lang="es-CO" dirty="0" smtClean="0"/>
              <a:t>Quiere decir:</a:t>
            </a:r>
            <a:r>
              <a:rPr lang="es-CO" dirty="0" smtClean="0">
                <a:solidFill>
                  <a:srgbClr val="FF0000"/>
                </a:solidFill>
              </a:rPr>
              <a:t> </a:t>
            </a:r>
            <a:r>
              <a:rPr lang="es-CO" dirty="0" smtClean="0"/>
              <a:t> </a:t>
            </a:r>
            <a:r>
              <a:rPr lang="es-CO" dirty="0"/>
              <a:t>“procurar”, “intentar”. </a:t>
            </a:r>
            <a:r>
              <a:rPr lang="es-CO" dirty="0" smtClean="0"/>
              <a:t>Con lo que se </a:t>
            </a:r>
            <a:r>
              <a:rPr lang="es-CO" dirty="0"/>
              <a:t>indica un esfuerzo premeditado </a:t>
            </a:r>
            <a:r>
              <a:rPr lang="es-CO" dirty="0">
                <a:solidFill>
                  <a:srgbClr val="FF0000"/>
                </a:solidFill>
              </a:rPr>
              <a:t>(CS 499-500). </a:t>
            </a:r>
          </a:p>
          <a:p>
            <a:pPr marL="0" indent="0" algn="ctr">
              <a:buNone/>
            </a:pPr>
            <a:endParaRPr lang="es-CO" dirty="0" smtClean="0"/>
          </a:p>
          <a:p>
            <a:pPr marL="0" indent="0" algn="ctr">
              <a:buNone/>
            </a:pPr>
            <a:r>
              <a:rPr lang="es-CO" dirty="0" smtClean="0"/>
              <a:t>En </a:t>
            </a:r>
            <a:r>
              <a:rPr lang="es-CO" dirty="0" smtClean="0">
                <a:solidFill>
                  <a:srgbClr val="FF0000"/>
                </a:solidFill>
              </a:rPr>
              <a:t>Dan. 2:21</a:t>
            </a:r>
            <a:r>
              <a:rPr lang="es-CO" dirty="0" smtClean="0"/>
              <a:t> dice </a:t>
            </a:r>
            <a:r>
              <a:rPr lang="es-CO" dirty="0"/>
              <a:t>que es Dios quien tiene la autoridad de </a:t>
            </a:r>
            <a:r>
              <a:rPr lang="es-CO" dirty="0" smtClean="0"/>
              <a:t>«</a:t>
            </a:r>
            <a:r>
              <a:rPr lang="es-CO" i="1" u="sng" dirty="0" smtClean="0"/>
              <a:t>mudar </a:t>
            </a:r>
            <a:r>
              <a:rPr lang="es-CO" i="1" u="sng" dirty="0"/>
              <a:t>los </a:t>
            </a:r>
            <a:r>
              <a:rPr lang="es-CO" i="1" u="sng" dirty="0" smtClean="0"/>
              <a:t>tiempos</a:t>
            </a:r>
            <a:r>
              <a:rPr lang="es-CO" dirty="0" smtClean="0"/>
              <a:t>». Es </a:t>
            </a:r>
            <a:r>
              <a:rPr lang="es-CO" dirty="0"/>
              <a:t>él quien “quita reyes, y pone reyes</a:t>
            </a:r>
            <a:r>
              <a:rPr lang="es-CO" dirty="0" smtClean="0"/>
              <a:t>”. Es </a:t>
            </a:r>
            <a:r>
              <a:rPr lang="es-CO" dirty="0"/>
              <a:t>también Dios quien determina el “</a:t>
            </a:r>
            <a:r>
              <a:rPr lang="es-CO" i="1" u="sng" dirty="0"/>
              <a:t>tiempo</a:t>
            </a:r>
            <a:r>
              <a:rPr lang="es-CO" dirty="0"/>
              <a:t>” </a:t>
            </a:r>
            <a:r>
              <a:rPr lang="es-CO" dirty="0" smtClean="0"/>
              <a:t>cuando </a:t>
            </a:r>
            <a:r>
              <a:rPr lang="es-CO" dirty="0"/>
              <a:t>los santos poseerán el reino</a:t>
            </a:r>
            <a:r>
              <a:rPr lang="es-CO" dirty="0">
                <a:solidFill>
                  <a:srgbClr val="FF0000"/>
                </a:solidFill>
              </a:rPr>
              <a:t> (</a:t>
            </a:r>
            <a:r>
              <a:rPr lang="es-CO" dirty="0" smtClean="0">
                <a:solidFill>
                  <a:srgbClr val="FF0000"/>
                </a:solidFill>
              </a:rPr>
              <a:t>Dan.7:22</a:t>
            </a:r>
            <a:r>
              <a:rPr lang="es-CO" dirty="0">
                <a:solidFill>
                  <a:srgbClr val="FF0000"/>
                </a:solidFill>
              </a:rPr>
              <a:t>)</a:t>
            </a:r>
            <a:r>
              <a:rPr lang="es-CO" dirty="0"/>
              <a:t>. </a:t>
            </a:r>
            <a:endParaRPr lang="es-CO" dirty="0" smtClean="0"/>
          </a:p>
          <a:p>
            <a:endParaRPr lang="es-CO" dirty="0"/>
          </a:p>
          <a:p>
            <a:pPr marL="0" indent="0" algn="ctr">
              <a:buNone/>
            </a:pPr>
            <a:r>
              <a:rPr lang="es-CO" dirty="0" smtClean="0"/>
              <a:t>El </a:t>
            </a:r>
            <a:r>
              <a:rPr lang="es-CO" dirty="0"/>
              <a:t>esfuerzo del cuerno pequeño para mudar los tiempos indicaría un esfuerzo premeditado para </a:t>
            </a:r>
            <a:r>
              <a:rPr lang="es-CO" i="1" u="sng" dirty="0"/>
              <a:t>ejercer el derecho divino de dirigir el curso de la historia humana. </a:t>
            </a:r>
            <a:r>
              <a:rPr lang="es-CO" b="1" i="1" u="sng" dirty="0" smtClean="0"/>
              <a:t> </a:t>
            </a:r>
            <a:endParaRPr lang="es-CO" b="1" i="1" u="sng" dirty="0"/>
          </a:p>
        </p:txBody>
      </p:sp>
    </p:spTree>
    <p:extLst>
      <p:ext uri="{BB962C8B-B14F-4D97-AF65-F5344CB8AC3E}">
        <p14:creationId xmlns:p14="http://schemas.microsoft.com/office/powerpoint/2010/main" val="1570184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12968" cy="6858000"/>
          </a:xfrm>
          <a:solidFill>
            <a:schemeClr val="accent5">
              <a:lumMod val="20000"/>
              <a:lumOff val="80000"/>
            </a:schemeClr>
          </a:solidFill>
        </p:spPr>
        <p:txBody>
          <a:bodyPr>
            <a:noAutofit/>
          </a:bodyPr>
          <a:lstStyle/>
          <a:p>
            <a:pPr marL="0" indent="0" algn="ctr">
              <a:buNone/>
            </a:pPr>
            <a:r>
              <a:rPr lang="es-CO" sz="2400" dirty="0" smtClean="0"/>
              <a:t>Al </a:t>
            </a:r>
            <a:r>
              <a:rPr lang="es-CO" sz="2400" dirty="0"/>
              <a:t>investigar si el papado ha intentado cambiar las leyes divinas o no, encontramos la respuesta en la gran apostasía de los primeros siglos de la era cristiana cuando fueron introducidas numerosas doctrinas y prácticas contrarias a la voluntad de Dios revelada en las Sagradas Escrituras. </a:t>
            </a:r>
            <a:endParaRPr lang="es-CO" sz="2400" dirty="0" smtClean="0"/>
          </a:p>
          <a:p>
            <a:pPr marL="0" indent="0" algn="ctr">
              <a:buNone/>
            </a:pPr>
            <a:r>
              <a:rPr lang="es-CO" sz="2400" dirty="0" smtClean="0"/>
              <a:t>El </a:t>
            </a:r>
            <a:r>
              <a:rPr lang="es-CO" sz="2400" dirty="0"/>
              <a:t>cambio más audaz corresponde al día de descanso semanal. La iglesia apóstata admite sin ambages que es responsable de la introducción del descanso dominical, y pretende que tiene el derecho de hacer tales cambios </a:t>
            </a:r>
            <a:r>
              <a:rPr lang="es-CO" sz="2400" dirty="0">
                <a:solidFill>
                  <a:srgbClr val="FF0000"/>
                </a:solidFill>
              </a:rPr>
              <a:t>(CS 499-500</a:t>
            </a:r>
            <a:r>
              <a:rPr lang="es-CO" sz="2400" dirty="0" smtClean="0">
                <a:solidFill>
                  <a:srgbClr val="FF0000"/>
                </a:solidFill>
              </a:rPr>
              <a:t>)</a:t>
            </a:r>
            <a:r>
              <a:rPr lang="es-CO" sz="2400" dirty="0" smtClean="0"/>
              <a:t>.</a:t>
            </a:r>
          </a:p>
          <a:p>
            <a:pPr marL="0" indent="0" algn="ctr">
              <a:buNone/>
            </a:pPr>
            <a:endParaRPr lang="es-CO" sz="2400" dirty="0" smtClean="0"/>
          </a:p>
          <a:p>
            <a:pPr marL="0" indent="0" algn="ctr">
              <a:buNone/>
            </a:pPr>
            <a:r>
              <a:rPr lang="es-CO" sz="2400" dirty="0" smtClean="0"/>
              <a:t> </a:t>
            </a:r>
            <a:r>
              <a:rPr lang="es-CO" sz="2400" dirty="0"/>
              <a:t>Un catecismo autorizado para sacerdotes dice: “</a:t>
            </a:r>
            <a:r>
              <a:rPr lang="es-CO" sz="2400" i="1" u="sng" dirty="0"/>
              <a:t>La Iglesia de Dios [es decir, la Iglesia Católica] en su sabiduría ha ordenado que la celebración del día sábado fuese transferida al ‘día del Señor</a:t>
            </a:r>
            <a:r>
              <a:rPr lang="es-CO" sz="2400" dirty="0"/>
              <a:t>’ </a:t>
            </a:r>
            <a:endParaRPr lang="es-CO" sz="2400" dirty="0" smtClean="0"/>
          </a:p>
          <a:p>
            <a:pPr marL="0" indent="0" algn="ctr">
              <a:buNone/>
            </a:pPr>
            <a:r>
              <a:rPr lang="es-CO" sz="2400" dirty="0" smtClean="0"/>
              <a:t>“ </a:t>
            </a:r>
            <a:r>
              <a:rPr lang="es-CO" sz="2400" dirty="0" smtClean="0">
                <a:solidFill>
                  <a:srgbClr val="FF0000"/>
                </a:solidFill>
              </a:rPr>
              <a:t>(</a:t>
            </a:r>
            <a:r>
              <a:rPr lang="es-CO" sz="2400" dirty="0">
                <a:solidFill>
                  <a:srgbClr val="FF0000"/>
                </a:solidFill>
              </a:rPr>
              <a:t>Cathechism of the Council of Trent, traducción de Donovan, Ed. 1829, p. 358).  Este catecismo fue escrito por orden del gran Concilio de Trento y publicado bajo los auspicios del Papa Pío V. </a:t>
            </a:r>
          </a:p>
        </p:txBody>
      </p:sp>
    </p:spTree>
    <p:extLst>
      <p:ext uri="{BB962C8B-B14F-4D97-AF65-F5344CB8AC3E}">
        <p14:creationId xmlns:p14="http://schemas.microsoft.com/office/powerpoint/2010/main" val="1918945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par>
                                <p:cTn id="75" presetID="26" presetClass="entr" presetSubtype="0" fill="hold" nodeType="withEffect">
                                  <p:stCondLst>
                                    <p:cond delay="0"/>
                                  </p:stCondLst>
                                  <p:childTnLst>
                                    <p:set>
                                      <p:cBhvr>
                                        <p:cTn id="76" dur="1" fill="hold">
                                          <p:stCondLst>
                                            <p:cond delay="0"/>
                                          </p:stCondLst>
                                        </p:cTn>
                                        <p:tgtEl>
                                          <p:spTgt spid="3">
                                            <p:txEl>
                                              <p:pRg st="4" end="4"/>
                                            </p:txEl>
                                          </p:spTgt>
                                        </p:tgtEl>
                                        <p:attrNameLst>
                                          <p:attrName>style.visibility</p:attrName>
                                        </p:attrNameLst>
                                      </p:cBhvr>
                                      <p:to>
                                        <p:strVal val="visible"/>
                                      </p:to>
                                    </p:set>
                                    <p:animEffect transition="in" filter="wipe(down)">
                                      <p:cBhvr>
                                        <p:cTn id="77" dur="580">
                                          <p:stCondLst>
                                            <p:cond delay="0"/>
                                          </p:stCondLst>
                                        </p:cTn>
                                        <p:tgtEl>
                                          <p:spTgt spid="3">
                                            <p:txEl>
                                              <p:pRg st="4" end="4"/>
                                            </p:txEl>
                                          </p:spTgt>
                                        </p:tgtEl>
                                      </p:cBhvr>
                                    </p:animEffect>
                                    <p:anim calcmode="lin" valueType="num">
                                      <p:cBhvr>
                                        <p:cTn id="7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3" dur="26">
                                          <p:stCondLst>
                                            <p:cond delay="650"/>
                                          </p:stCondLst>
                                        </p:cTn>
                                        <p:tgtEl>
                                          <p:spTgt spid="3">
                                            <p:txEl>
                                              <p:pRg st="4" end="4"/>
                                            </p:txEl>
                                          </p:spTgt>
                                        </p:tgtEl>
                                      </p:cBhvr>
                                      <p:to x="100000" y="60000"/>
                                    </p:animScale>
                                    <p:animScale>
                                      <p:cBhvr>
                                        <p:cTn id="84" dur="166" decel="50000">
                                          <p:stCondLst>
                                            <p:cond delay="676"/>
                                          </p:stCondLst>
                                        </p:cTn>
                                        <p:tgtEl>
                                          <p:spTgt spid="3">
                                            <p:txEl>
                                              <p:pRg st="4" end="4"/>
                                            </p:txEl>
                                          </p:spTgt>
                                        </p:tgtEl>
                                      </p:cBhvr>
                                      <p:to x="100000" y="100000"/>
                                    </p:animScale>
                                    <p:animScale>
                                      <p:cBhvr>
                                        <p:cTn id="85" dur="26">
                                          <p:stCondLst>
                                            <p:cond delay="1312"/>
                                          </p:stCondLst>
                                        </p:cTn>
                                        <p:tgtEl>
                                          <p:spTgt spid="3">
                                            <p:txEl>
                                              <p:pRg st="4" end="4"/>
                                            </p:txEl>
                                          </p:spTgt>
                                        </p:tgtEl>
                                      </p:cBhvr>
                                      <p:to x="100000" y="80000"/>
                                    </p:animScale>
                                    <p:animScale>
                                      <p:cBhvr>
                                        <p:cTn id="86" dur="166" decel="50000">
                                          <p:stCondLst>
                                            <p:cond delay="1338"/>
                                          </p:stCondLst>
                                        </p:cTn>
                                        <p:tgtEl>
                                          <p:spTgt spid="3">
                                            <p:txEl>
                                              <p:pRg st="4" end="4"/>
                                            </p:txEl>
                                          </p:spTgt>
                                        </p:tgtEl>
                                      </p:cBhvr>
                                      <p:to x="100000" y="100000"/>
                                    </p:animScale>
                                    <p:animScale>
                                      <p:cBhvr>
                                        <p:cTn id="87" dur="26">
                                          <p:stCondLst>
                                            <p:cond delay="1642"/>
                                          </p:stCondLst>
                                        </p:cTn>
                                        <p:tgtEl>
                                          <p:spTgt spid="3">
                                            <p:txEl>
                                              <p:pRg st="4" end="4"/>
                                            </p:txEl>
                                          </p:spTgt>
                                        </p:tgtEl>
                                      </p:cBhvr>
                                      <p:to x="100000" y="90000"/>
                                    </p:animScale>
                                    <p:animScale>
                                      <p:cBhvr>
                                        <p:cTn id="88" dur="166" decel="50000">
                                          <p:stCondLst>
                                            <p:cond delay="1668"/>
                                          </p:stCondLst>
                                        </p:cTn>
                                        <p:tgtEl>
                                          <p:spTgt spid="3">
                                            <p:txEl>
                                              <p:pRg st="4" end="4"/>
                                            </p:txEl>
                                          </p:spTgt>
                                        </p:tgtEl>
                                      </p:cBhvr>
                                      <p:to x="100000" y="100000"/>
                                    </p:animScale>
                                    <p:animScale>
                                      <p:cBhvr>
                                        <p:cTn id="89" dur="26">
                                          <p:stCondLst>
                                            <p:cond delay="1808"/>
                                          </p:stCondLst>
                                        </p:cTn>
                                        <p:tgtEl>
                                          <p:spTgt spid="3">
                                            <p:txEl>
                                              <p:pRg st="4" end="4"/>
                                            </p:txEl>
                                          </p:spTgt>
                                        </p:tgtEl>
                                      </p:cBhvr>
                                      <p:to x="100000" y="95000"/>
                                    </p:animScale>
                                    <p:animScale>
                                      <p:cBhvr>
                                        <p:cTn id="9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5">
              <a:lumMod val="20000"/>
              <a:lumOff val="80000"/>
            </a:schemeClr>
          </a:solidFill>
        </p:spPr>
        <p:txBody>
          <a:bodyPr>
            <a:normAutofit/>
          </a:bodyPr>
          <a:lstStyle/>
          <a:p>
            <a:pPr marL="0" indent="0" algn="ctr">
              <a:buNone/>
            </a:pPr>
            <a:r>
              <a:rPr lang="es-CO" dirty="0" smtClean="0"/>
              <a:t>Durante </a:t>
            </a:r>
            <a:r>
              <a:rPr lang="es-CO" dirty="0"/>
              <a:t>los tiempos del NT los cristianos observaron el sábado, séptimo día de la </a:t>
            </a:r>
            <a:r>
              <a:rPr lang="es-CO" dirty="0" smtClean="0"/>
              <a:t>semana </a:t>
            </a:r>
            <a:r>
              <a:rPr lang="es-CO" dirty="0" smtClean="0">
                <a:solidFill>
                  <a:srgbClr val="FF0000"/>
                </a:solidFill>
              </a:rPr>
              <a:t>(Hechos 17:2)</a:t>
            </a:r>
            <a:r>
              <a:rPr lang="es-CO" dirty="0" smtClean="0"/>
              <a:t>.</a:t>
            </a:r>
          </a:p>
          <a:p>
            <a:pPr marL="0" indent="0" algn="ctr">
              <a:buNone/>
            </a:pPr>
            <a:r>
              <a:rPr lang="es-CO" dirty="0" smtClean="0"/>
              <a:t> Allí dice:  </a:t>
            </a:r>
            <a:r>
              <a:rPr lang="es-CO" dirty="0"/>
              <a:t>Y Pablo, como </a:t>
            </a:r>
            <a:r>
              <a:rPr lang="es-CO" i="1" u="sng" dirty="0"/>
              <a:t>acostumbraba</a:t>
            </a:r>
            <a:r>
              <a:rPr lang="es-CO" dirty="0"/>
              <a:t>, entró a ellos, y por </a:t>
            </a:r>
            <a:r>
              <a:rPr lang="es-CO" i="1" u="sng" dirty="0"/>
              <a:t>tres sábados</a:t>
            </a:r>
            <a:r>
              <a:rPr lang="es-CO" dirty="0"/>
              <a:t> disputó con ellos de las </a:t>
            </a:r>
            <a:r>
              <a:rPr lang="es-CO" dirty="0" smtClean="0"/>
              <a:t>Escrituras. </a:t>
            </a:r>
          </a:p>
          <a:p>
            <a:pPr marL="0" indent="0">
              <a:buNone/>
            </a:pPr>
            <a:endParaRPr lang="es-CO" dirty="0" smtClean="0"/>
          </a:p>
          <a:p>
            <a:pPr marL="0" indent="0" algn="ctr">
              <a:buNone/>
            </a:pPr>
            <a:r>
              <a:rPr lang="es-CO" dirty="0" smtClean="0"/>
              <a:t>La transición </a:t>
            </a:r>
            <a:r>
              <a:rPr lang="es-CO" dirty="0"/>
              <a:t>del sábado al domingo fue un proceso gradual que comenzó antes de 150 d. C. </a:t>
            </a:r>
            <a:r>
              <a:rPr lang="es-CO" dirty="0" smtClean="0"/>
              <a:t>(O sea, después de la muerte de todos los apóstoles), y </a:t>
            </a:r>
            <a:r>
              <a:rPr lang="es-CO" dirty="0"/>
              <a:t>continuó durante unos tres siglos. </a:t>
            </a:r>
          </a:p>
        </p:txBody>
      </p:sp>
    </p:spTree>
    <p:extLst>
      <p:ext uri="{BB962C8B-B14F-4D97-AF65-F5344CB8AC3E}">
        <p14:creationId xmlns:p14="http://schemas.microsoft.com/office/powerpoint/2010/main" val="301736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Autofit/>
          </a:bodyPr>
          <a:lstStyle/>
          <a:p>
            <a:pPr marL="0" indent="0" algn="ctr">
              <a:buNone/>
            </a:pPr>
            <a:r>
              <a:rPr lang="es-CO" sz="1050" dirty="0"/>
              <a:t> </a:t>
            </a:r>
            <a:endParaRPr lang="es-CO" sz="1050" dirty="0" smtClean="0"/>
          </a:p>
          <a:p>
            <a:pPr marL="0" indent="0" algn="ctr">
              <a:buNone/>
            </a:pPr>
            <a:r>
              <a:rPr lang="es-CO" dirty="0" smtClean="0"/>
              <a:t>La </a:t>
            </a:r>
            <a:r>
              <a:rPr lang="es-CO" dirty="0"/>
              <a:t>primera acción </a:t>
            </a:r>
            <a:r>
              <a:rPr lang="es-CO" dirty="0" smtClean="0"/>
              <a:t>oficial </a:t>
            </a:r>
            <a:r>
              <a:rPr lang="es-CO" dirty="0"/>
              <a:t>de la Iglesia Católica que expresa preferencia por el día domingo fue tomada en el </a:t>
            </a:r>
            <a:r>
              <a:rPr lang="es-CO" u="sng" dirty="0">
                <a:solidFill>
                  <a:srgbClr val="FF0000"/>
                </a:solidFill>
              </a:rPr>
              <a:t>Concilio de Laodicea </a:t>
            </a:r>
            <a:r>
              <a:rPr lang="es-CO" u="sng" dirty="0" smtClean="0">
                <a:solidFill>
                  <a:srgbClr val="FF0000"/>
                </a:solidFill>
              </a:rPr>
              <a:t>(364 </a:t>
            </a:r>
            <a:r>
              <a:rPr lang="es-CO" u="sng" dirty="0">
                <a:solidFill>
                  <a:srgbClr val="FF0000"/>
                </a:solidFill>
              </a:rPr>
              <a:t>d. C.)</a:t>
            </a:r>
            <a:r>
              <a:rPr lang="es-CO" dirty="0"/>
              <a:t>. </a:t>
            </a:r>
            <a:endParaRPr lang="es-CO" dirty="0" smtClean="0"/>
          </a:p>
          <a:p>
            <a:pPr marL="0" indent="0" algn="ctr">
              <a:buNone/>
            </a:pPr>
            <a:endParaRPr lang="es-CO" dirty="0"/>
          </a:p>
          <a:p>
            <a:pPr marL="0" indent="0" algn="ctr">
              <a:buNone/>
            </a:pPr>
            <a:r>
              <a:rPr lang="es-CO" dirty="0" smtClean="0"/>
              <a:t>El </a:t>
            </a:r>
            <a:r>
              <a:rPr lang="es-CO" dirty="0"/>
              <a:t>canon 29 de ese concilio estipula que “</a:t>
            </a:r>
            <a:r>
              <a:rPr lang="es-CO" i="1" dirty="0"/>
              <a:t>los cristianos no han de judaizar y estar sin trabajar en sábado, sino, que han de trabajar ese día; pero honrarán de especial manera el día del Señor, y como cristianos que son, si es posible, no harán ningún trabajo en ese día. Sin embargo, si se los encuentra judaizando, serán excluidos de Cristo</a:t>
            </a:r>
            <a:r>
              <a:rPr lang="es-CO" dirty="0"/>
              <a:t>”.  </a:t>
            </a:r>
          </a:p>
        </p:txBody>
      </p:sp>
    </p:spTree>
    <p:extLst>
      <p:ext uri="{BB962C8B-B14F-4D97-AF65-F5344CB8AC3E}">
        <p14:creationId xmlns:p14="http://schemas.microsoft.com/office/powerpoint/2010/main" val="305110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62500" lnSpcReduction="20000"/>
          </a:bodyPr>
          <a:lstStyle/>
          <a:p>
            <a:pPr marL="0" indent="0">
              <a:buNone/>
            </a:pPr>
            <a:r>
              <a:rPr lang="es-CO" sz="5100" b="1" dirty="0" smtClean="0"/>
              <a:t>4)</a:t>
            </a:r>
            <a:r>
              <a:rPr lang="es-CO" dirty="0" smtClean="0"/>
              <a:t>.</a:t>
            </a:r>
            <a:r>
              <a:rPr lang="es-CO" sz="3800" dirty="0" smtClean="0"/>
              <a:t> </a:t>
            </a:r>
            <a:r>
              <a:rPr lang="es-CO" sz="5100" b="1" dirty="0">
                <a:solidFill>
                  <a:srgbClr val="FF0000"/>
                </a:solidFill>
              </a:rPr>
              <a:t>Hasta tiempo, y tiempos, y medio tiempo</a:t>
            </a:r>
            <a:r>
              <a:rPr lang="es-CO" sz="4500" b="1" dirty="0">
                <a:solidFill>
                  <a:srgbClr val="FF0000"/>
                </a:solidFill>
              </a:rPr>
              <a:t>. </a:t>
            </a:r>
          </a:p>
          <a:p>
            <a:pPr marL="0" indent="0" algn="ctr">
              <a:buNone/>
            </a:pPr>
            <a:r>
              <a:rPr lang="es-CO" sz="4500" dirty="0" smtClean="0"/>
              <a:t>Donde aparece por primer vez este periodo de tiempo es en </a:t>
            </a:r>
            <a:r>
              <a:rPr lang="es-CO" sz="4500" dirty="0" smtClean="0">
                <a:solidFill>
                  <a:srgbClr val="FF0000"/>
                </a:solidFill>
              </a:rPr>
              <a:t>Daniel 7:25</a:t>
            </a:r>
            <a:r>
              <a:rPr lang="es-CO" sz="4500" dirty="0" smtClean="0"/>
              <a:t>. donde dice: «</a:t>
            </a:r>
            <a:r>
              <a:rPr lang="es-CO" sz="4500" i="1" dirty="0" smtClean="0"/>
              <a:t>y </a:t>
            </a:r>
            <a:r>
              <a:rPr lang="es-CO" sz="4500" i="1" dirty="0"/>
              <a:t>pensará en mudar los tiempos y la ley; y serán entregados en su mano hasta </a:t>
            </a:r>
            <a:r>
              <a:rPr lang="es-CO" sz="4500" i="1" u="sng" dirty="0"/>
              <a:t>tiempo, y tiempos, y el medio de un </a:t>
            </a:r>
            <a:r>
              <a:rPr lang="es-CO" sz="4500" i="1" u="sng" dirty="0" smtClean="0"/>
              <a:t>tiempo</a:t>
            </a:r>
            <a:r>
              <a:rPr lang="es-CO" sz="4500" u="sng" dirty="0" smtClean="0"/>
              <a:t>».</a:t>
            </a:r>
          </a:p>
          <a:p>
            <a:endParaRPr lang="es-CO" sz="3600" dirty="0"/>
          </a:p>
          <a:p>
            <a:pPr marL="0" indent="0">
              <a:buNone/>
            </a:pPr>
            <a:r>
              <a:rPr lang="es-CO" sz="4500" dirty="0" smtClean="0"/>
              <a:t>Al comparar </a:t>
            </a:r>
            <a:r>
              <a:rPr lang="es-CO" sz="4500" dirty="0"/>
              <a:t>este pasaje con profecías paralelas que se refieren al mismo período, pero designándolo de otras maneras, podemos calcular el total del tiempo implicado. </a:t>
            </a:r>
            <a:endParaRPr lang="es-CO" sz="4500" dirty="0" smtClean="0"/>
          </a:p>
          <a:p>
            <a:pPr marL="0" indent="0">
              <a:buNone/>
            </a:pPr>
            <a:r>
              <a:rPr lang="es-CO" sz="4500" dirty="0" smtClean="0"/>
              <a:t>En </a:t>
            </a:r>
            <a:r>
              <a:rPr lang="es-CO" sz="4500" dirty="0" smtClean="0">
                <a:solidFill>
                  <a:srgbClr val="FF0000"/>
                </a:solidFill>
              </a:rPr>
              <a:t>Apoc. 12:14</a:t>
            </a:r>
            <a:r>
              <a:rPr lang="es-CO" sz="4500" dirty="0" smtClean="0"/>
              <a:t> </a:t>
            </a:r>
            <a:r>
              <a:rPr lang="es-CO" sz="4500" dirty="0"/>
              <a:t>se denomina a este período “</a:t>
            </a:r>
            <a:r>
              <a:rPr lang="es-CO" sz="4500" i="1" u="sng" dirty="0"/>
              <a:t>un tiempo, y tiempos y la mitad de un tiempo</a:t>
            </a:r>
            <a:r>
              <a:rPr lang="es-CO" sz="4500" i="1" u="sng" dirty="0" smtClean="0"/>
              <a:t>”</a:t>
            </a:r>
            <a:r>
              <a:rPr lang="es-CO" sz="4500" dirty="0" smtClean="0"/>
              <a:t>.</a:t>
            </a:r>
          </a:p>
          <a:p>
            <a:pPr marL="0" indent="0">
              <a:buNone/>
            </a:pPr>
            <a:r>
              <a:rPr lang="es-CO" sz="4500" dirty="0"/>
              <a:t>E</a:t>
            </a:r>
            <a:r>
              <a:rPr lang="es-CO" sz="4500" dirty="0" smtClean="0"/>
              <a:t>n </a:t>
            </a:r>
            <a:r>
              <a:rPr lang="es-CO" sz="4500" dirty="0" smtClean="0">
                <a:solidFill>
                  <a:srgbClr val="FF0000"/>
                </a:solidFill>
              </a:rPr>
              <a:t>Apoc.12:6</a:t>
            </a:r>
            <a:r>
              <a:rPr lang="es-CO" sz="4500" dirty="0"/>
              <a:t>, se hace </a:t>
            </a:r>
            <a:r>
              <a:rPr lang="es-CO" sz="4500" dirty="0" smtClean="0"/>
              <a:t>referencia </a:t>
            </a:r>
            <a:r>
              <a:rPr lang="es-CO" sz="4500" dirty="0"/>
              <a:t>al mismo período al decir “</a:t>
            </a:r>
            <a:r>
              <a:rPr lang="es-CO" sz="4500" i="1" u="sng" dirty="0"/>
              <a:t>mil doscientos sesenta días</a:t>
            </a:r>
            <a:r>
              <a:rPr lang="es-CO" sz="4500" dirty="0"/>
              <a:t>”. </a:t>
            </a:r>
            <a:endParaRPr lang="es-CO" sz="4500" dirty="0" smtClean="0"/>
          </a:p>
          <a:p>
            <a:pPr marL="0" indent="0">
              <a:buNone/>
            </a:pPr>
            <a:r>
              <a:rPr lang="es-CO" sz="4500" dirty="0" smtClean="0"/>
              <a:t> </a:t>
            </a:r>
            <a:r>
              <a:rPr lang="es-CO" sz="4500" dirty="0"/>
              <a:t>En </a:t>
            </a:r>
            <a:r>
              <a:rPr lang="es-CO" sz="4500" dirty="0" smtClean="0">
                <a:solidFill>
                  <a:srgbClr val="FF0000"/>
                </a:solidFill>
              </a:rPr>
              <a:t>Apoc.11:2-3</a:t>
            </a:r>
            <a:r>
              <a:rPr lang="es-CO" sz="4500" dirty="0" smtClean="0"/>
              <a:t> se usa la </a:t>
            </a:r>
            <a:r>
              <a:rPr lang="es-CO" sz="4500" dirty="0"/>
              <a:t>expresión </a:t>
            </a:r>
            <a:r>
              <a:rPr lang="es-CO" sz="4500" dirty="0" smtClean="0"/>
              <a:t>“</a:t>
            </a:r>
            <a:r>
              <a:rPr lang="es-CO" sz="4500" i="1" u="sng" dirty="0" smtClean="0"/>
              <a:t>cuarenta y dos meses</a:t>
            </a:r>
            <a:r>
              <a:rPr lang="es-CO" sz="4500" dirty="0" smtClean="0"/>
              <a:t>”. Que equivale a “mil </a:t>
            </a:r>
            <a:r>
              <a:rPr lang="es-CO" sz="4500" dirty="0"/>
              <a:t>doscientos sesenta días</a:t>
            </a:r>
            <a:r>
              <a:rPr lang="es-CO" sz="4500" dirty="0" smtClean="0"/>
              <a:t>”.</a:t>
            </a:r>
            <a:endParaRPr lang="es-CO" sz="3800" dirty="0"/>
          </a:p>
        </p:txBody>
      </p:sp>
    </p:spTree>
    <p:extLst>
      <p:ext uri="{BB962C8B-B14F-4D97-AF65-F5344CB8AC3E}">
        <p14:creationId xmlns:p14="http://schemas.microsoft.com/office/powerpoint/2010/main" val="158279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168351"/>
          </a:xfrm>
        </p:spPr>
        <p:txBody>
          <a:bodyPr>
            <a:normAutofit fontScale="92500" lnSpcReduction="10000"/>
          </a:bodyPr>
          <a:lstStyle/>
          <a:p>
            <a:pPr marL="0" indent="0" algn="ctr">
              <a:buNone/>
            </a:pPr>
            <a:r>
              <a:rPr lang="es-CO" dirty="0"/>
              <a:t>Q</a:t>
            </a:r>
            <a:r>
              <a:rPr lang="es-CO" dirty="0" smtClean="0"/>
              <a:t>ueda </a:t>
            </a:r>
            <a:r>
              <a:rPr lang="es-CO" dirty="0"/>
              <a:t>claro que un período de tres tiempos y medio corresponde con 42 meses, que a su vez son representados como 1.260 días, y que un “tiempo” equivale a 12 meses o 360 </a:t>
            </a:r>
            <a:r>
              <a:rPr lang="es-CO" dirty="0" smtClean="0"/>
              <a:t>días. </a:t>
            </a:r>
          </a:p>
          <a:p>
            <a:endParaRPr lang="es-CO" dirty="0" smtClean="0"/>
          </a:p>
          <a:p>
            <a:pPr marL="0" indent="0" algn="ctr">
              <a:buNone/>
            </a:pPr>
            <a:r>
              <a:rPr lang="es-CO" dirty="0" smtClean="0"/>
              <a:t>Un </a:t>
            </a:r>
            <a:r>
              <a:rPr lang="es-CO" dirty="0"/>
              <a:t>año profético significa 360 días proféticos, pero un día profético representa un año solar</a:t>
            </a:r>
            <a:r>
              <a:rPr lang="es-CO" dirty="0" smtClean="0"/>
              <a:t>.</a:t>
            </a:r>
          </a:p>
        </p:txBody>
      </p:sp>
      <p:sp>
        <p:nvSpPr>
          <p:cNvPr id="2" name="AutoShape 2" descr="data:image/jpeg;base64,/9j/4AAQSkZJRgABAQAAAQABAAD/2wCEAAkGBhASDg8QEA8PEBIPDxIPDxAODxcQEBAQExEWFxQQEhMXHCYfFxkjGhIVHy8iJScpLSwtFSIxQTMqNSYrLCkBCQoKDgwOFw8PGCwdHCQ1KSwvMDU1LCw1LCopKSksMC81LDUpNSw1KTUqKiw1Li4sNSkpKSkzKSwpNSwpKTU1LP/AABEIANsA5gMBIgACEQEDEQH/xAAbAAEBAQEBAQEBAAAAAAAAAAAABQQDAgEHBv/EAEsQAAICAQIDBAUHBwkFCQAAAAECAAMEESEFEjETQVFhBhQiMnEjQlJigZGhFjNTcoKTswcVNENjc6KjwSSS0eHwJTVEVHSDsbLS/8QAGgEBAAIDAQAAAAAAAAAAAAAAAAMEAQIFBv/EACQRAQACAgEEAgMBAQAAAAAAAAABAgMRBBIhMUEFoSJRsXET/9oADAMBAAIRAxEAPwD9xiIgIiICIiAiZ87iFVNZsusWtBtzMdNSeijxY9wG5kz1vLyPzKeqVH+uyU5shh414/zPjYdfqQKuXm11IXtsSpB1exwij4k7SZ+URs/ouNfkeFjL6vR8ee3QsPNFadcT0coRxawa+4dL8lu1sB+pr7NfwQKPKVIEbsOIWa81uNjA/NprbIsA8rHKr/lmffydLb25mbb5C/1cfdjqksRAjfkhhn3qjZ/f3WXfxGM9/klgf+Sxf3Cf8JWiBHPohg92JSvnWvZn710j8lqQPk7Murw7PNv0H7DOV/CWIgR/5qy0/NZ7P9XLx67R99XZt95M+fzjmV/nsRbh3vhWhm+Jqt5CPgGYyzECdg+kGPa/ZrZy29TTcrU3gePZWAMR5gaSjM2dw2m5OS6qu1eoFihgD4jXofMbz+D9MuCcYosobhOXearHWp6LSt/YFjoLee1WY1776kldPDoH6LEkcL44rFKLu0qyAoBryAqtbyj2rK2X2LB3nk6a7hekrwEREBERAREQEREBERAREQEk53Gm7RsfFQXXgDn1OlOOD0a9x0Om4QasfIe0OOTnWZLtRiua6kYpkZa6EhgdGoxtdi46M+4Tpu2vLUwOH101iupAijU6DUkknUszHdmJ3JJJJOpgY8HgKrYL73ORkb6W2DRawRutFfSpfhqx72aVIiAiIgIiICIiAiIgIiICIiBnz+H1XVmu6tbFO+jDow6Mp6qw7iNxJRfIxPeNmXjD52hfLxx9YDe9B4j2x9fqLsQOWLlJYi2VutiOOZHQhlYHvBHWdZEyuF2Uu+RhgEu3PkYpIWu899lZO1d3n0bo3cy0eG8SrvrFlZJGpVlYFXR1OjVup3VgdiDA1REQEREBERAREQEh52Q+Ta+LQzJVWeXMyEOjA6a+q0sOjkEczD3AdB7R1XtxrOs5kxcdtL7wSX019XoGz5BHTXflUHqxHcG03cPwEpqSqsaKg0Gp1JJOpZmO7MSSSTuSSe+B7xsZK0WutVREUKiINFVQNAAB0E6xEBERAREQEREBERAREQEREBERAREQEjcT4fZXYcvFXWzQDIoBAXLrUbDfYXKPdY9fdO2hWzEDPgZ9d1SW1NzI41B0IIIOhVgd1YEEEHcEEd00SDnL6pc2Uu2Pcw9dUdKn2AzAO4dA/lo3zW1vQEREBERATPxDPSmmy6wkLWpY6DUnwVR3sToAO8kCaJEyv9ozUp61YfLkXeDZDfmKz+qNbCPE1GB34FgOqvdeP9oySHuGuorAHyeOp+igOnmxZvnSpEQEREBERAREQEREBERAREQEREBERAREQEREDy6AgqwBBBBBGoIPUEd4kbgbGixsFySK17TEZty+LqB2ZPe1RIQ/Vas9SZbkr0hw3atbqV5r8Vu2pA62aAiyj9tCy+RKnugVYnHDy0tqrtrPMlqLYjeKsNQfuM7QEREDhm5aVVWWudEqRrHPgqqSfwExejuG6Y4a0aXXscjIHhbZuU+CDlQeSCcvSL5RsXF7si8NYP7Cj5V9fIstaH+8lmAiIgIiICIiAiIgIiICJ5Lz52k0nJWPbOnuJ5Fk+gzMWifEmn2IibMEREBERAREQERECLwT5K/JxOiq3rWOP7G9mLIP1bRZ8A6S1I3HPk78PJHRbfVrT/ZZJCj/ADlo/GWYCIiBGxz2nErm7sbGrpXwD3sbLB/u10ffLMj+jnteuWn+tzrtPhTy44/gfjLEBERAREQEREBERA+Ezi9kWPM1luk5HM5nR2S0pt0a2eO1ky3PJ2Qfaf8AQTl2ln0j+E89bn3tP4xtdjjz77LQtnRLJDTLcdfaH3Gb8fJDDUfb4iT4PkJ6tW7I74JqqK89TLW80qZ6fj54yQp2rp9iIlpqREQEREBERAwcewTdiZFS+89TCs+FgGtbfYwU/ZO3DM0XY9NwGguqS0DwDqG0/GaZH9FBpjGv9BfkUDySvIcIP9zlgWIiIEb0Q/oNLfpTZd+9uezX/HLMk+iX/d2F/wClp/hiVoCIiAiIgIiICeXM9TxZI8k6rLMeWa1pJz7dTyD4n/QSnbI7fnG/Wni+dab5Iq6PHj26U0zSMeMcTelY0nT4vFrarGTJMSl20TMrcja/f8JUvWTcgTn8/BFY3CbFbq7SrVNNdRk3CPsL+qP/AIlCqdH4zJMxCjljUu8RE9IrEREBERAT4ToNT3T7MXGbimNc4BPJWzkDckKNWA89AY7+vJuI8omffbfZyc5RD7taEgsPFz/p0+MhW8FAcrXdZTbrqjqxXv1PunroD1nbE41WWXS5SGRbOY6IADsdB4kjp/wmRM9rcpTUGYLYAzaDQKT1bXxAP4SHFfkf87ze3TMRuO2o/wAnce59T5R5IxTNdRvc6/c/3+P7Pguc+hrucMVA5bdlLjwcDYMNtx11n2TFbc6eXTr/ANdIlDDzslqflSZn9wuWw1ie0qPogf8As/EH0KVrPxT2T/8AWWJH9FtBTbX+izMtNPAHJd0/wOssTqq5ERAREQEREBPFgnufCJreN1mGYYrRJGUvLZr3Nv8Ab3y5Ysw5WMGGn3HwM8f8hgtFuqPS9gvET3cKbZrW+Sm5kOjD7e4z0Mia4OfFY0sWxdXeG262YLjqdB1OwhridhufATViYhB5m69w8P8AnK3I5E556asxEY43LXjpoAPAATbUJwrSakWeg+OwdMQ52S23uIid1ATneXCkoFZtPZDsUUnzYAkfcZ0iBHwuKZT22oaMdRTYtdjDKdj7VaPqo7Ea7OOpG4m9M1QtXaNWj2gcq9oCGYgaqhOnP17hM3D8Z1uzWZSBbcjVnb2lGNUpI/aUj7J/M18BcIFvqyXFuFj0gY6UPyclIVqG7QEoebmYMDy+11BG4f2T5dakBrEBOugLgE8o1O3kCD9s8PnU7g21bsaiC6+/31ka9d+nnIGVwAtj8RBp5rLtexL8rWNpiVopDa7HmDbjTfU9+s9ekXDW5bKqMcBbMW1OaimtnewryrUzPsi6b6kHXxGm4fxXpN/Jzk1Wl8NWtpdtVVD8pVqfdIJ3A7j9/iavBeC3VDkSl7LNTzt2idnXa1a6lgfa12B3+ltsdZ+gYbE1ISrKeRdVf3gdOh0J3+2TfRoapk2fpc3JP2V2GkfhSJJyc1+RSKXntH39q2Hi48N5vTzP19O3COECoFm3dh7W+oB0GunhryjoANp8lOJDSsUrFY8LM9+6Pwv2M3Oq+maMtfhZV2Tf4sYn9qWJG4l8nm4d3daLMOw+bgW1E/tUso87ZZmwREQEREBERAREQPDrOD1zVPJWVM/HjJDettMD0zgcFPoj7p1z88Vuta1W3WOrOEq5NQikAuzOyqBqwA31P2HTTSOZVblZeYA8rDRl1HRh4zjZPi4me8Jq5ZjxLNXjgdAB8BpOyVxXcpterQ8yV12HbblsaxV0PjrU34TUqSfB8dFfTW2TbyiTrETs48cUjUIZnZERJGCIiAiIgIiIHHMylqqstbZakaxv1UUk/gJi9GsVq8LGRho/Yq1n9645rP8AEzTj6U+1SmOOuZfXjkD9ESXv/wAquz75ZgIiIE/j2A12NYiHSwAWUk9BfWweony50XXynbheet9FVy6gWor6HqpI3RvMHUHzE1SJw09hl3Yx2S/mzMbw1Zh6xUPg7Cz/AN8+EC3ERAREQEREBERAREQIvH+wDVvZbdj2qrCq+lWJAJBas+yyNqQDyMDrpsNpKFoco3ElsXmxqWqULaqC083a6LXut2vLt7wGgHzp/XxAgeji3doTcH5zhYgJsHtEi3K2c9OflK83mZfiICIiAiIgIiICIiAiJk4rxFaKLLmBbkXZF96xydErX6zMVUebCBgq+W4i7fMwquyHgci8K7/atYr/AHxlqT+BcPanHVXIa1i1t7Do19jFrCPLUkDwAA7pQgIiICTePYD2Vq9Wnb47i/HJOgLqCDWx7ldWZD4B9e4SlEDLw3iCX0pcmvK410YaMrA6MjjuZWBUjuIM1SDkH1TJNvTGynAv8KMk6Kt3kj7K3gwU/OYy9AREQEREBERAREQEREBERAREQEREBERAREQEhsfWcwDrRgtzN4WZhX2V8xWran6zr3oZo43xF0CU0aHIyNVp1Gq1qNOfIcfQQEfElV+dNXDeHpRSlSa6IDux1d2JJaxz3szEsT3kmBqiIgIiICIiBzvoV0ZHUMrqUdWGqsrDQqR3ggyPw7IbGsXEvYsjajCvc6l1A19WtY9bVAOhPvqNdyrS5M+fgV3VNVavMraa7kEEHVWVhurAgEEbggGBoiRMPiNlNi42W3NznlxsogBcjwrs02S/y2D9R3qtuAiIgIiICIiAiIgIiICIiAiIgIiICY+K8USivnYMzMwSqpN7LrW92tB3k6HyABJ0AJDinFa6EDPzMztyVVVjmtusI2rrXvO2vcAASSACZk4Zwyw2etZXKbypWutTzV4tZ611n5zHQcz/ADtNNgAIHvg3DHQvfeQ2Rfp2hXdK0GvJj1a/MXU7/OJLba6CpEQEREBERAREQEREDjmYddtbVWoro40ZWGoI/wCt/skf1i7D2tNmRijpfoXyMceF4G9qD9IPaHzgd3l6IHOi9HRXRldWAZXRgysp6EEbETpI1/AmrdrcKwUOxLWUsObFuY9S1Y9xz9NND3kN0n2n0jVWFeUhxLCeVe0YGi09wqv2Vifonlb6sCxE8C9ecpzLzhQ5TUcwViQGI66Eqw18jPcBERAREQEREBERAREx8R4xTQF7WwAudK61Be2w+Fdags5+AMDZJXEOOcthox07fI0GtYPKlIPR8izQ9mvlux7gd9OGmXk9ebBoPcCDmWD4jVaB8OZv1DKeBw6qisV0oEXUkgblmPV2Y7sx7ySSYGXhnBuRzfc/b5Djla0ryqia69lQmp7NNdO8k6AknQaU4iAiIgIiICIiAiIgIiICIiAni6hXVkdVdWGjK4DKwPcQdiJ7iB+d2/yY5ScSOdicQTH0IWuj1dnrWgf1BBt3Q7nQaAE6jTbT+r/nXKq/P4ZsA/rcJxaPi1T8rj4LzyzECXR6T4jNydulb9Oyv1x7f3doVvwlMGc8jGR1K2IrqequoZT8QdpMPonh9Uo7E+OLY+N/BZYFiJ+X+lHFMjFZhRkZCgHbnve7+IWn8uf5RuJj/wAW37qv/wDMD94ififDfTXPtcLZlWEH6PLX+KAT9H4TwGm6kNc2TYT1D5mQyH9g2cv4QLWbxWika3X1VeHa2Kmvw5jvMP5Sh/6Nj5OTr0Zauxq+Pa3cqkfq8014XA8ak6041FR+lXUqsfiwGpm6BF9Vzrvzl1eKh+ZiDtbjt332LoPsr185s4dwSigs1ae2/v2uxsus/XtclmHkToJuiAiIgIiICIiAiIgIiI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4" name="AutoShape 4" descr="data:image/jpeg;base64,/9j/4AAQSkZJRgABAQAAAQABAAD/2wCEAAkGBhASDg8QEA8PEBIPDxIPDxAODxcQEBAQExEWFxQQEhMXHCYfFxkjGhIVHy8iJScpLSwtFSIxQTMqNSYrLCkBCQoKDgwOFw8PGCwdHCQ1KSwvMDU1LCw1LCopKSksMC81LDUpNSw1KTUqKiw1Li4sNSkpKSkzKSwpNSwpKTU1LP/AABEIANsA5gMBIgACEQEDEQH/xAAbAAEBAQEBAQEBAAAAAAAAAAAABQQDAgEHBv/EAEsQAAICAQIDBAUHBwkFCQAAAAECAAMEESEFEjETQVFhBhQiMnEjQlJigZGhFjNTcoKTswcVNENjc6KjwSSS0eHwJTVEVHSDsbLS/8QAGgEBAAIDAQAAAAAAAAAAAAAAAAMEAQIFBv/EACQRAQACAgEEAgMBAQAAAAAAAAABAgMRBBIhMUEFoSJRsXET/9oADAMBAAIRAxEAPwD9xiIgIiICIiAiZ87iFVNZsusWtBtzMdNSeijxY9wG5kz1vLyPzKeqVH+uyU5shh414/zPjYdfqQKuXm11IXtsSpB1exwij4k7SZ+URs/ouNfkeFjL6vR8ee3QsPNFadcT0coRxawa+4dL8lu1sB+pr7NfwQKPKVIEbsOIWa81uNjA/NprbIsA8rHKr/lmffydLb25mbb5C/1cfdjqksRAjfkhhn3qjZ/f3WXfxGM9/klgf+Sxf3Cf8JWiBHPohg92JSvnWvZn710j8lqQPk7Murw7PNv0H7DOV/CWIgR/5qy0/NZ7P9XLx67R99XZt95M+fzjmV/nsRbh3vhWhm+Jqt5CPgGYyzECdg+kGPa/ZrZy29TTcrU3gePZWAMR5gaSjM2dw2m5OS6qu1eoFihgD4jXofMbz+D9MuCcYosobhOXearHWp6LSt/YFjoLee1WY1776kldPDoH6LEkcL44rFKLu0qyAoBryAqtbyj2rK2X2LB3nk6a7hekrwEREBERAREQEREBERAREQEk53Gm7RsfFQXXgDn1OlOOD0a9x0Om4QasfIe0OOTnWZLtRiua6kYpkZa6EhgdGoxtdi46M+4Tpu2vLUwOH101iupAijU6DUkknUszHdmJ3JJJJOpgY8HgKrYL73ORkb6W2DRawRutFfSpfhqx72aVIiAiIgIiICIiAiIgIiICIiBnz+H1XVmu6tbFO+jDow6Mp6qw7iNxJRfIxPeNmXjD52hfLxx9YDe9B4j2x9fqLsQOWLlJYi2VutiOOZHQhlYHvBHWdZEyuF2Uu+RhgEu3PkYpIWu899lZO1d3n0bo3cy0eG8SrvrFlZJGpVlYFXR1OjVup3VgdiDA1REQEREBERAREQEh52Q+Ta+LQzJVWeXMyEOjA6a+q0sOjkEczD3AdB7R1XtxrOs5kxcdtL7wSX019XoGz5BHTXflUHqxHcG03cPwEpqSqsaKg0Gp1JJOpZmO7MSSSTuSSe+B7xsZK0WutVREUKiINFVQNAAB0E6xEBERAREQEREBERAREQEREBERAREQEjcT4fZXYcvFXWzQDIoBAXLrUbDfYXKPdY9fdO2hWzEDPgZ9d1SW1NzI41B0IIIOhVgd1YEEEHcEEd00SDnL6pc2Uu2Pcw9dUdKn2AzAO4dA/lo3zW1vQEREBERATPxDPSmmy6wkLWpY6DUnwVR3sToAO8kCaJEyv9ozUp61YfLkXeDZDfmKz+qNbCPE1GB34FgOqvdeP9oySHuGuorAHyeOp+igOnmxZvnSpEQEREBERAREQEREBERAREQEREBERAREQEREDy6AgqwBBBBBGoIPUEd4kbgbGixsFySK17TEZty+LqB2ZPe1RIQ/Vas9SZbkr0hw3atbqV5r8Vu2pA62aAiyj9tCy+RKnugVYnHDy0tqrtrPMlqLYjeKsNQfuM7QEREDhm5aVVWWudEqRrHPgqqSfwExejuG6Y4a0aXXscjIHhbZuU+CDlQeSCcvSL5RsXF7si8NYP7Cj5V9fIstaH+8lmAiIgIiICIiAiIgIiICJ5Lz52k0nJWPbOnuJ5Fk+gzMWifEmn2IibMEREBERAREQERECLwT5K/JxOiq3rWOP7G9mLIP1bRZ8A6S1I3HPk78PJHRbfVrT/ZZJCj/ADlo/GWYCIiBGxz2nErm7sbGrpXwD3sbLB/u10ffLMj+jnteuWn+tzrtPhTy44/gfjLEBERAREQEREBERA+Ezi9kWPM1luk5HM5nR2S0pt0a2eO1ky3PJ2Qfaf8AQTl2ln0j+E89bn3tP4xtdjjz77LQtnRLJDTLcdfaH3Gb8fJDDUfb4iT4PkJ6tW7I74JqqK89TLW80qZ6fj54yQp2rp9iIlpqREQEREBERAwcewTdiZFS+89TCs+FgGtbfYwU/ZO3DM0XY9NwGguqS0DwDqG0/GaZH9FBpjGv9BfkUDySvIcIP9zlgWIiIEb0Q/oNLfpTZd+9uezX/HLMk+iX/d2F/wClp/hiVoCIiAiIgIiICeXM9TxZI8k6rLMeWa1pJz7dTyD4n/QSnbI7fnG/Wni+dab5Iq6PHj26U0zSMeMcTelY0nT4vFrarGTJMSl20TMrcja/f8JUvWTcgTn8/BFY3CbFbq7SrVNNdRk3CPsL+qP/AIlCqdH4zJMxCjljUu8RE9IrEREBERAT4ToNT3T7MXGbimNc4BPJWzkDckKNWA89AY7+vJuI8omffbfZyc5RD7taEgsPFz/p0+MhW8FAcrXdZTbrqjqxXv1PunroD1nbE41WWXS5SGRbOY6IADsdB4kjp/wmRM9rcpTUGYLYAzaDQKT1bXxAP4SHFfkf87ze3TMRuO2o/wAnce59T5R5IxTNdRvc6/c/3+P7Pguc+hrucMVA5bdlLjwcDYMNtx11n2TFbc6eXTr/ANdIlDDzslqflSZn9wuWw1ie0qPogf8As/EH0KVrPxT2T/8AWWJH9FtBTbX+izMtNPAHJd0/wOssTqq5ERAREQEREBPFgnufCJreN1mGYYrRJGUvLZr3Nv8Ab3y5Ysw5WMGGn3HwM8f8hgtFuqPS9gvET3cKbZrW+Sm5kOjD7e4z0Mia4OfFY0sWxdXeG262YLjqdB1OwhridhufATViYhB5m69w8P8AnK3I5E556asxEY43LXjpoAPAATbUJwrSakWeg+OwdMQ52S23uIid1ATneXCkoFZtPZDsUUnzYAkfcZ0iBHwuKZT22oaMdRTYtdjDKdj7VaPqo7Ea7OOpG4m9M1QtXaNWj2gcq9oCGYgaqhOnP17hM3D8Z1uzWZSBbcjVnb2lGNUpI/aUj7J/M18BcIFvqyXFuFj0gY6UPyclIVqG7QEoebmYMDy+11BG4f2T5dakBrEBOugLgE8o1O3kCD9s8PnU7g21bsaiC6+/31ka9d+nnIGVwAtj8RBp5rLtexL8rWNpiVopDa7HmDbjTfU9+s9ekXDW5bKqMcBbMW1OaimtnewryrUzPsi6b6kHXxGm4fxXpN/Jzk1Wl8NWtpdtVVD8pVqfdIJ3A7j9/iavBeC3VDkSl7LNTzt2idnXa1a6lgfa12B3+ltsdZ+gYbE1ISrKeRdVf3gdOh0J3+2TfRoapk2fpc3JP2V2GkfhSJJyc1+RSKXntH39q2Hi48N5vTzP19O3COECoFm3dh7W+oB0GunhryjoANp8lOJDSsUrFY8LM9+6Pwv2M3Oq+maMtfhZV2Tf4sYn9qWJG4l8nm4d3daLMOw+bgW1E/tUso87ZZmwREQEREBERAREQPDrOD1zVPJWVM/HjJDettMD0zgcFPoj7p1z88Vuta1W3WOrOEq5NQikAuzOyqBqwA31P2HTTSOZVblZeYA8rDRl1HRh4zjZPi4me8Jq5ZjxLNXjgdAB8BpOyVxXcpterQ8yV12HbblsaxV0PjrU34TUqSfB8dFfTW2TbyiTrETs48cUjUIZnZERJGCIiAiIgIiIHHMylqqstbZakaxv1UUk/gJi9GsVq8LGRho/Yq1n9645rP8AEzTj6U+1SmOOuZfXjkD9ESXv/wAquz75ZgIiIE/j2A12NYiHSwAWUk9BfWweony50XXynbheet9FVy6gWor6HqpI3RvMHUHzE1SJw09hl3Yx2S/mzMbw1Zh6xUPg7Cz/AN8+EC3ERAREQEREBERAREQIvH+wDVvZbdj2qrCq+lWJAJBas+yyNqQDyMDrpsNpKFoco3ElsXmxqWqULaqC083a6LXut2vLt7wGgHzp/XxAgeji3doTcH5zhYgJsHtEi3K2c9OflK83mZfiICIiAiIgIiICIiAiJk4rxFaKLLmBbkXZF96xydErX6zMVUebCBgq+W4i7fMwquyHgci8K7/atYr/AHxlqT+BcPanHVXIa1i1t7Do19jFrCPLUkDwAA7pQgIiICTePYD2Vq9Wnb47i/HJOgLqCDWx7ldWZD4B9e4SlEDLw3iCX0pcmvK410YaMrA6MjjuZWBUjuIM1SDkH1TJNvTGynAv8KMk6Kt3kj7K3gwU/OYy9AREQEREBERAREQEREBERAREQEREBERAREQEhsfWcwDrRgtzN4WZhX2V8xWran6zr3oZo43xF0CU0aHIyNVp1Gq1qNOfIcfQQEfElV+dNXDeHpRSlSa6IDux1d2JJaxz3szEsT3kmBqiIgIiICIiBzvoV0ZHUMrqUdWGqsrDQqR3ggyPw7IbGsXEvYsjajCvc6l1A19WtY9bVAOhPvqNdyrS5M+fgV3VNVavMraa7kEEHVWVhurAgEEbggGBoiRMPiNlNi42W3NznlxsogBcjwrs02S/y2D9R3qtuAiIgIiICIiAiIgIiICIiAiIgIiICY+K8USivnYMzMwSqpN7LrW92tB3k6HyABJ0AJDinFa6EDPzMztyVVVjmtusI2rrXvO2vcAASSACZk4Zwyw2etZXKbypWutTzV4tZ611n5zHQcz/ADtNNgAIHvg3DHQvfeQ2Rfp2hXdK0GvJj1a/MXU7/OJLba6CpEQEREBERAREQEREDjmYddtbVWoro40ZWGoI/wCt/skf1i7D2tNmRijpfoXyMceF4G9qD9IPaHzgd3l6IHOi9HRXRldWAZXRgysp6EEbETpI1/AmrdrcKwUOxLWUsObFuY9S1Y9xz9NND3kN0n2n0jVWFeUhxLCeVe0YGi09wqv2Vifonlb6sCxE8C9ecpzLzhQ5TUcwViQGI66Eqw18jPcBERAREQEREBERAREx8R4xTQF7WwAudK61Be2w+Fdags5+AMDZJXEOOcthox07fI0GtYPKlIPR8izQ9mvlux7gd9OGmXk9ebBoPcCDmWD4jVaB8OZv1DKeBw6qisV0oEXUkgblmPV2Y7sx7ySSYGXhnBuRzfc/b5Djla0ryqia69lQmp7NNdO8k6AknQaU4iAiIgIiICIiAiIgIiICIiAni6hXVkdVdWGjK4DKwPcQdiJ7iB+d2/yY5ScSOdicQTH0IWuj1dnrWgf1BBt3Q7nQaAE6jTbT+r/nXKq/P4ZsA/rcJxaPi1T8rj4LzyzECXR6T4jNydulb9Oyv1x7f3doVvwlMGc8jGR1K2IrqequoZT8QdpMPonh9Uo7E+OLY+N/BZYFiJ+X+lHFMjFZhRkZCgHbnve7+IWn8uf5RuJj/wAW37qv/wDMD94ififDfTXPtcLZlWEH6PLX+KAT9H4TwGm6kNc2TYT1D5mQyH9g2cv4QLWbxWika3X1VeHa2Kmvw5jvMP5Sh/6Nj5OTr0Zauxq+Pa3cqkfq8014XA8ak6041FR+lXUqsfiwGpm6BF9Vzrvzl1eKh+ZiDtbjt332LoPsr185s4dwSigs1ae2/v2uxsus/XtclmHkToJuiAiIgIiICIiAiIgIiI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301538" y="4005064"/>
            <a:ext cx="5134557" cy="2677656"/>
          </a:xfrm>
          <a:prstGeom prst="rect">
            <a:avLst/>
          </a:prstGeom>
        </p:spPr>
        <p:txBody>
          <a:bodyPr wrap="square">
            <a:spAutoFit/>
          </a:bodyPr>
          <a:lstStyle/>
          <a:p>
            <a:pPr algn="ctr"/>
            <a:r>
              <a:rPr lang="es-CO" sz="2400" dirty="0"/>
              <a:t>Se denomina </a:t>
            </a:r>
            <a:r>
              <a:rPr lang="es-CO" sz="2400" b="1" dirty="0"/>
              <a:t>día</a:t>
            </a:r>
            <a:r>
              <a:rPr lang="es-CO" sz="2400" dirty="0"/>
              <a:t> (del </a:t>
            </a:r>
            <a:r>
              <a:rPr lang="es-CO" sz="2400" dirty="0">
                <a:hlinkClick r:id="rId2" tooltip="Latín"/>
              </a:rPr>
              <a:t>latín</a:t>
            </a:r>
            <a:r>
              <a:rPr lang="es-CO" sz="2400" dirty="0"/>
              <a:t> </a:t>
            </a:r>
            <a:r>
              <a:rPr lang="es-CO" sz="2400" i="1" dirty="0"/>
              <a:t>diez</a:t>
            </a:r>
            <a:r>
              <a:rPr lang="es-CO" sz="2400" dirty="0"/>
              <a:t>) al lapso que tarda la </a:t>
            </a:r>
            <a:r>
              <a:rPr lang="es-CO" sz="2400" dirty="0">
                <a:hlinkClick r:id="rId3" tooltip="Tierra"/>
              </a:rPr>
              <a:t>Tierra</a:t>
            </a:r>
            <a:r>
              <a:rPr lang="es-CO" sz="2400" dirty="0"/>
              <a:t> desde que el sol está en el punto más alto sobre el horizonte hasta que vuelve a estarlo. El día se divide en 24 horas, de 60 </a:t>
            </a:r>
            <a:r>
              <a:rPr lang="es-CO" sz="2400" dirty="0">
                <a:hlinkClick r:id="rId4" tooltip="Minuto"/>
              </a:rPr>
              <a:t>minutos</a:t>
            </a:r>
            <a:r>
              <a:rPr lang="es-CO" sz="2400" dirty="0"/>
              <a:t>, de 60 segundos, y dura, por tanto, 86.400 </a:t>
            </a:r>
            <a:r>
              <a:rPr lang="es-CO" sz="2400" u="sng" dirty="0">
                <a:hlinkClick r:id="rId5" tooltip="Segundo (unidad de tiempo)"/>
              </a:rPr>
              <a:t>segundos</a:t>
            </a:r>
            <a:endParaRPr lang="es-CO" sz="2400" dirty="0"/>
          </a:p>
        </p:txBody>
      </p:sp>
      <p:pic>
        <p:nvPicPr>
          <p:cNvPr id="1030" name="Picture 6" descr="http://www.kalipedia.com/kalipediamedia/cienciasnaturales/media/200709/24/fisicayquimica/20070924klpcnafyq_96.Ges.SC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65221" y="3501008"/>
            <a:ext cx="2483768" cy="216024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459243" y="5694998"/>
            <a:ext cx="3673790" cy="1015663"/>
          </a:xfrm>
          <a:prstGeom prst="rect">
            <a:avLst/>
          </a:prstGeom>
        </p:spPr>
        <p:txBody>
          <a:bodyPr wrap="square">
            <a:spAutoFit/>
          </a:bodyPr>
          <a:lstStyle/>
          <a:p>
            <a:pPr algn="ctr"/>
            <a:r>
              <a:rPr lang="es-CO" sz="2000" b="1" dirty="0">
                <a:solidFill>
                  <a:srgbClr val="FF0000"/>
                </a:solidFill>
              </a:rPr>
              <a:t>Según </a:t>
            </a:r>
            <a:r>
              <a:rPr lang="es-CO" sz="2000" b="1" dirty="0" smtClean="0">
                <a:solidFill>
                  <a:srgbClr val="FF0000"/>
                </a:solidFill>
              </a:rPr>
              <a:t>Génesis </a:t>
            </a:r>
            <a:r>
              <a:rPr lang="es-CO" sz="2000" b="1" dirty="0">
                <a:solidFill>
                  <a:srgbClr val="FF0000"/>
                </a:solidFill>
              </a:rPr>
              <a:t>1:5, </a:t>
            </a:r>
            <a:r>
              <a:rPr lang="es-CO" sz="2000" b="1" dirty="0" smtClean="0">
                <a:solidFill>
                  <a:srgbClr val="FF0000"/>
                </a:solidFill>
              </a:rPr>
              <a:t>8 y 13 </a:t>
            </a:r>
            <a:r>
              <a:rPr lang="es-CO" sz="2000" b="1" dirty="0">
                <a:solidFill>
                  <a:srgbClr val="FF0000"/>
                </a:solidFill>
              </a:rPr>
              <a:t>etc. </a:t>
            </a:r>
            <a:r>
              <a:rPr lang="es-CO" sz="2000" b="1" dirty="0" smtClean="0">
                <a:solidFill>
                  <a:srgbClr val="FF0000"/>
                </a:solidFill>
              </a:rPr>
              <a:t>Etc. es de tarde a tarde, cuando empiezan y terminan los días.</a:t>
            </a:r>
            <a:endParaRPr lang="es-CO" sz="2000" b="1" dirty="0">
              <a:solidFill>
                <a:srgbClr val="FF0000"/>
              </a:solidFill>
            </a:endParaRPr>
          </a:p>
        </p:txBody>
      </p:sp>
    </p:spTree>
    <p:extLst>
      <p:ext uri="{BB962C8B-B14F-4D97-AF65-F5344CB8AC3E}">
        <p14:creationId xmlns:p14="http://schemas.microsoft.com/office/powerpoint/2010/main" val="296451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1000"/>
                                        <p:tgtEl>
                                          <p:spTgt spid="1030"/>
                                        </p:tgtEl>
                                      </p:cBhvr>
                                    </p:animEffect>
                                    <p:anim calcmode="lin" valueType="num">
                                      <p:cBhvr>
                                        <p:cTn id="18" dur="1000" fill="hold"/>
                                        <p:tgtEl>
                                          <p:spTgt spid="1030"/>
                                        </p:tgtEl>
                                        <p:attrNameLst>
                                          <p:attrName>ppt_x</p:attrName>
                                        </p:attrNameLst>
                                      </p:cBhvr>
                                      <p:tavLst>
                                        <p:tav tm="0">
                                          <p:val>
                                            <p:strVal val="#ppt_x"/>
                                          </p:val>
                                        </p:tav>
                                        <p:tav tm="100000">
                                          <p:val>
                                            <p:strVal val="#ppt_x"/>
                                          </p:val>
                                        </p:tav>
                                      </p:tavLst>
                                    </p:anim>
                                    <p:anim calcmode="lin" valueType="num">
                                      <p:cBhvr>
                                        <p:cTn id="19"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90"/>
                                          </p:val>
                                        </p:tav>
                                        <p:tav tm="100000">
                                          <p:val>
                                            <p:fltVal val="0"/>
                                          </p:val>
                                        </p:tav>
                                      </p:tavLst>
                                    </p:anim>
                                    <p:animEffect transition="in" filter="fade">
                                      <p:cBhvr>
                                        <p:cTn id="3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490520" cy="3384376"/>
          </a:xfrm>
        </p:spPr>
        <p:txBody>
          <a:bodyPr>
            <a:noAutofit/>
          </a:bodyPr>
          <a:lstStyle/>
          <a:p>
            <a:pPr marL="0" indent="0" algn="ctr">
              <a:buNone/>
            </a:pPr>
            <a:r>
              <a:rPr lang="es-CO" sz="3600" b="1" dirty="0" smtClean="0">
                <a:solidFill>
                  <a:srgbClr val="FF0000"/>
                </a:solidFill>
              </a:rPr>
              <a:t>¿Cuándo comenzó este periodo de 1.260 días, o años?</a:t>
            </a:r>
          </a:p>
          <a:p>
            <a:pPr marL="0" indent="0" algn="ctr">
              <a:buNone/>
            </a:pPr>
            <a:r>
              <a:rPr lang="es-CO" sz="2800" dirty="0" smtClean="0"/>
              <a:t>El texto sagrado aproximadamente 1.029 años antes había dicho que el «cuerno pequeño arrancaría a tres de ellos»</a:t>
            </a:r>
            <a:r>
              <a:rPr lang="es-CO" sz="2800" dirty="0" smtClean="0">
                <a:solidFill>
                  <a:srgbClr val="FF0000"/>
                </a:solidFill>
              </a:rPr>
              <a:t> (Dan.7:24)</a:t>
            </a:r>
            <a:r>
              <a:rPr lang="es-CO" sz="2800" dirty="0" smtClean="0"/>
              <a:t>.  Pues bien, estos tres cuernos, o reinos que se le oponían al cuerno pequeño en su desarrollo, fueron arrancados así: </a:t>
            </a:r>
          </a:p>
        </p:txBody>
      </p:sp>
      <p:sp>
        <p:nvSpPr>
          <p:cNvPr id="2" name="1 Rectángulo"/>
          <p:cNvSpPr/>
          <p:nvPr/>
        </p:nvSpPr>
        <p:spPr>
          <a:xfrm>
            <a:off x="0" y="3749457"/>
            <a:ext cx="3684295" cy="3108543"/>
          </a:xfrm>
          <a:prstGeom prst="rect">
            <a:avLst/>
          </a:prstGeom>
        </p:spPr>
        <p:txBody>
          <a:bodyPr wrap="square">
            <a:spAutoFit/>
          </a:bodyPr>
          <a:lstStyle/>
          <a:p>
            <a:pPr algn="ctr"/>
            <a:r>
              <a:rPr lang="es-CO" sz="2800" dirty="0"/>
              <a:t>En el 493 arrancó los Hérulos, en el 534  los Vándalos y en el 538 los Ostrogodos. </a:t>
            </a:r>
          </a:p>
          <a:p>
            <a:pPr algn="ctr"/>
            <a:r>
              <a:rPr lang="es-CO" sz="2800" dirty="0">
                <a:solidFill>
                  <a:srgbClr val="FF0000"/>
                </a:solidFill>
              </a:rPr>
              <a:t>(Extraido del «Porvenir del Mundo Revelado» p130, p2).</a:t>
            </a:r>
          </a:p>
        </p:txBody>
      </p:sp>
      <p:pic>
        <p:nvPicPr>
          <p:cNvPr id="1026" name="Picture 2" descr="http://2.bp.blogspot.com/_1KTYEB10gAw/ShTxw1D0dzI/AAAAAAAAA3U/_-_712toWiE/s400/Untitle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3789040"/>
            <a:ext cx="5436096" cy="306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48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fltVal val="0"/>
                                          </p:val>
                                        </p:tav>
                                        <p:tav tm="100000">
                                          <p:val>
                                            <p:strVal val="#ppt_w"/>
                                          </p:val>
                                        </p:tav>
                                      </p:tavLst>
                                    </p:anim>
                                    <p:anim calcmode="lin" valueType="num">
                                      <p:cBhvr>
                                        <p:cTn id="18" dur="1000" fill="hold"/>
                                        <p:tgtEl>
                                          <p:spTgt spid="1026"/>
                                        </p:tgtEl>
                                        <p:attrNameLst>
                                          <p:attrName>ppt_h</p:attrName>
                                        </p:attrNameLst>
                                      </p:cBhvr>
                                      <p:tavLst>
                                        <p:tav tm="0">
                                          <p:val>
                                            <p:fltVal val="0"/>
                                          </p:val>
                                        </p:tav>
                                        <p:tav tm="100000">
                                          <p:val>
                                            <p:strVal val="#ppt_h"/>
                                          </p:val>
                                        </p:tav>
                                      </p:tavLst>
                                    </p:anim>
                                    <p:anim calcmode="lin" valueType="num">
                                      <p:cBhvr>
                                        <p:cTn id="19" dur="1000" fill="hold"/>
                                        <p:tgtEl>
                                          <p:spTgt spid="1026"/>
                                        </p:tgtEl>
                                        <p:attrNameLst>
                                          <p:attrName>style.rotation</p:attrName>
                                        </p:attrNameLst>
                                      </p:cBhvr>
                                      <p:tavLst>
                                        <p:tav tm="0">
                                          <p:val>
                                            <p:fltVal val="90"/>
                                          </p:val>
                                        </p:tav>
                                        <p:tav tm="100000">
                                          <p:val>
                                            <p:fltVal val="0"/>
                                          </p:val>
                                        </p:tav>
                                      </p:tavLst>
                                    </p:anim>
                                    <p:animEffect transition="in" filter="fade">
                                      <p:cBhvr>
                                        <p:cTn id="2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5">
              <a:lumMod val="40000"/>
              <a:lumOff val="60000"/>
            </a:schemeClr>
          </a:solidFill>
        </p:spPr>
        <p:txBody>
          <a:bodyPr>
            <a:normAutofit fontScale="92500" lnSpcReduction="20000"/>
          </a:bodyPr>
          <a:lstStyle/>
          <a:p>
            <a:pPr marL="0" indent="0" algn="ctr">
              <a:buNone/>
            </a:pPr>
            <a:r>
              <a:rPr lang="es-CO" dirty="0" smtClean="0"/>
              <a:t>El </a:t>
            </a:r>
            <a:r>
              <a:rPr lang="es-CO" dirty="0"/>
              <a:t>período profético del cuerno pequeño comenzó en 538 d. C., cuando los ostrogodos </a:t>
            </a:r>
            <a:r>
              <a:rPr lang="es-CO" dirty="0" smtClean="0"/>
              <a:t> fuero «arrancados» y </a:t>
            </a:r>
            <a:r>
              <a:rPr lang="es-CO" dirty="0"/>
              <a:t>el obispo de Roma, liberado del dominio arriano, quedó libre para ejercer las prerrogativas del decreto de Justiniano de 533, y aumentar de allí en adelante la autoridad de la “Santa Sede</a:t>
            </a:r>
            <a:r>
              <a:rPr lang="es-CO" dirty="0" smtClean="0"/>
              <a:t>”.  </a:t>
            </a:r>
          </a:p>
          <a:p>
            <a:pPr marL="0" indent="0" algn="ctr">
              <a:buNone/>
            </a:pPr>
            <a:r>
              <a:rPr lang="es-CO" dirty="0" smtClean="0"/>
              <a:t>Exactamente </a:t>
            </a:r>
            <a:r>
              <a:rPr lang="es-CO" dirty="0"/>
              <a:t>1.260 años más tarde (1798) las espectaculares victorias de los ejércitos de Napoleón en Italia pusieron al papa a merced del gobierno revolucionario francés, </a:t>
            </a:r>
            <a:r>
              <a:rPr lang="es-CO" dirty="0" smtClean="0"/>
              <a:t>….. y </a:t>
            </a:r>
            <a:r>
              <a:rPr lang="es-CO" dirty="0"/>
              <a:t>por orden de Napoleón, el general Berthier entró en Roma con un ejército francés, proclamó que el régimen político del papado había concluido y llevó al papa </a:t>
            </a:r>
            <a:r>
              <a:rPr lang="es-CO" dirty="0" smtClean="0"/>
              <a:t>Pio VI el 15 de febrero prisionero </a:t>
            </a:r>
            <a:r>
              <a:rPr lang="es-CO" dirty="0"/>
              <a:t>a Francia, donde murió en el </a:t>
            </a:r>
            <a:r>
              <a:rPr lang="es-CO" dirty="0" smtClean="0"/>
              <a:t>exilio el 29 de Agosto de 1.799. </a:t>
            </a:r>
            <a:endParaRPr lang="es-CO" dirty="0"/>
          </a:p>
        </p:txBody>
      </p:sp>
    </p:spTree>
    <p:extLst>
      <p:ext uri="{BB962C8B-B14F-4D97-AF65-F5344CB8AC3E}">
        <p14:creationId xmlns:p14="http://schemas.microsoft.com/office/powerpoint/2010/main" val="111724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736304"/>
          </a:xfrm>
        </p:spPr>
        <p:txBody>
          <a:bodyPr>
            <a:normAutofit fontScale="85000" lnSpcReduction="20000"/>
          </a:bodyPr>
          <a:lstStyle/>
          <a:p>
            <a:pPr marL="0" indent="0">
              <a:buNone/>
            </a:pPr>
            <a:r>
              <a:rPr lang="es-CO" sz="5100" b="1" dirty="0" smtClean="0"/>
              <a:t>5</a:t>
            </a:r>
            <a:r>
              <a:rPr lang="es-CO" sz="5800" dirty="0"/>
              <a:t>)</a:t>
            </a:r>
            <a:r>
              <a:rPr lang="es-CO" dirty="0"/>
              <a:t>. </a:t>
            </a:r>
            <a:r>
              <a:rPr lang="es-CO" sz="3600" b="1" dirty="0" smtClean="0">
                <a:solidFill>
                  <a:srgbClr val="FF0000"/>
                </a:solidFill>
              </a:rPr>
              <a:t>De que forma se cumplió las blasfemias contra «Su tabernáculo». </a:t>
            </a:r>
            <a:endParaRPr lang="es-CO" sz="3600" b="1" dirty="0">
              <a:solidFill>
                <a:srgbClr val="FF0000"/>
              </a:solidFill>
            </a:endParaRPr>
          </a:p>
          <a:p>
            <a:pPr marL="0" indent="0">
              <a:buNone/>
            </a:pPr>
            <a:r>
              <a:rPr lang="es-CO" dirty="0" smtClean="0"/>
              <a:t>Este </a:t>
            </a:r>
            <a:r>
              <a:rPr lang="es-CO" dirty="0"/>
              <a:t>poder pretende establecer su templo en la tierra, </a:t>
            </a:r>
            <a:r>
              <a:rPr lang="es-CO" u="sng" dirty="0"/>
              <a:t>desviando así la atención del pueblo del verdadero santuario en el cielo</a:t>
            </a:r>
            <a:r>
              <a:rPr lang="es-CO" dirty="0"/>
              <a:t>, el “verdadero tabernáculo”, donde Jesús ministra como sumo sacerdote </a:t>
            </a:r>
            <a:r>
              <a:rPr lang="es-CO" dirty="0">
                <a:solidFill>
                  <a:srgbClr val="FF0000"/>
                </a:solidFill>
              </a:rPr>
              <a:t>(</a:t>
            </a:r>
            <a:r>
              <a:rPr lang="es-CO" dirty="0" smtClean="0">
                <a:solidFill>
                  <a:srgbClr val="FF0000"/>
                </a:solidFill>
              </a:rPr>
              <a:t>Heb.8:1-2)</a:t>
            </a:r>
            <a:r>
              <a:rPr lang="es-CO" dirty="0"/>
              <a:t>.</a:t>
            </a:r>
            <a:r>
              <a:rPr lang="es-CO" dirty="0" smtClean="0"/>
              <a:t> </a:t>
            </a:r>
            <a:endParaRPr lang="es-CO" dirty="0"/>
          </a:p>
        </p:txBody>
      </p:sp>
      <p:sp>
        <p:nvSpPr>
          <p:cNvPr id="4" name="3 Rectángulo"/>
          <p:cNvSpPr/>
          <p:nvPr/>
        </p:nvSpPr>
        <p:spPr>
          <a:xfrm>
            <a:off x="251520" y="3212976"/>
            <a:ext cx="5328592" cy="3539430"/>
          </a:xfrm>
          <a:prstGeom prst="rect">
            <a:avLst/>
          </a:prstGeom>
        </p:spPr>
        <p:txBody>
          <a:bodyPr wrap="square">
            <a:spAutoFit/>
          </a:bodyPr>
          <a:lstStyle/>
          <a:p>
            <a:pPr algn="ctr"/>
            <a:r>
              <a:rPr lang="es-CO" sz="2800" dirty="0"/>
              <a:t>El punto principal de lo que venimos diciendo es que tenemos un sumo sacerdote tal que se sentó a la derecha del trono de la Majestad en los cielos. </a:t>
            </a:r>
            <a:r>
              <a:rPr lang="es-CO" sz="2800" b="1" baseline="30000" dirty="0" smtClean="0"/>
              <a:t>2 </a:t>
            </a:r>
            <a:r>
              <a:rPr lang="es-CO" sz="2800" dirty="0"/>
              <a:t>Él es ministro del santuario y de la Tienda verdadera que construyó el Señor y no un hombre.</a:t>
            </a:r>
          </a:p>
        </p:txBody>
      </p:sp>
      <p:pic>
        <p:nvPicPr>
          <p:cNvPr id="2050" name="Picture 2" descr="http://iglesiaconcordia.interamerica.org/site_data/304/assets/0000/3473/elministeriodecristoenelsantuar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212976"/>
            <a:ext cx="3464049" cy="3347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89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wipe(down)">
                                      <p:cBhvr>
                                        <p:cTn id="25" dur="580">
                                          <p:stCondLst>
                                            <p:cond delay="0"/>
                                          </p:stCondLst>
                                        </p:cTn>
                                        <p:tgtEl>
                                          <p:spTgt spid="2050"/>
                                        </p:tgtEl>
                                      </p:cBhvr>
                                    </p:animEffect>
                                    <p:anim calcmode="lin" valueType="num">
                                      <p:cBhvr>
                                        <p:cTn id="26"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1" dur="26">
                                          <p:stCondLst>
                                            <p:cond delay="650"/>
                                          </p:stCondLst>
                                        </p:cTn>
                                        <p:tgtEl>
                                          <p:spTgt spid="2050"/>
                                        </p:tgtEl>
                                      </p:cBhvr>
                                      <p:to x="100000" y="60000"/>
                                    </p:animScale>
                                    <p:animScale>
                                      <p:cBhvr>
                                        <p:cTn id="32" dur="166" decel="50000">
                                          <p:stCondLst>
                                            <p:cond delay="676"/>
                                          </p:stCondLst>
                                        </p:cTn>
                                        <p:tgtEl>
                                          <p:spTgt spid="2050"/>
                                        </p:tgtEl>
                                      </p:cBhvr>
                                      <p:to x="100000" y="100000"/>
                                    </p:animScale>
                                    <p:animScale>
                                      <p:cBhvr>
                                        <p:cTn id="33" dur="26">
                                          <p:stCondLst>
                                            <p:cond delay="1312"/>
                                          </p:stCondLst>
                                        </p:cTn>
                                        <p:tgtEl>
                                          <p:spTgt spid="2050"/>
                                        </p:tgtEl>
                                      </p:cBhvr>
                                      <p:to x="100000" y="80000"/>
                                    </p:animScale>
                                    <p:animScale>
                                      <p:cBhvr>
                                        <p:cTn id="34" dur="166" decel="50000">
                                          <p:stCondLst>
                                            <p:cond delay="1338"/>
                                          </p:stCondLst>
                                        </p:cTn>
                                        <p:tgtEl>
                                          <p:spTgt spid="2050"/>
                                        </p:tgtEl>
                                      </p:cBhvr>
                                      <p:to x="100000" y="100000"/>
                                    </p:animScale>
                                    <p:animScale>
                                      <p:cBhvr>
                                        <p:cTn id="35" dur="26">
                                          <p:stCondLst>
                                            <p:cond delay="1642"/>
                                          </p:stCondLst>
                                        </p:cTn>
                                        <p:tgtEl>
                                          <p:spTgt spid="2050"/>
                                        </p:tgtEl>
                                      </p:cBhvr>
                                      <p:to x="100000" y="90000"/>
                                    </p:animScale>
                                    <p:animScale>
                                      <p:cBhvr>
                                        <p:cTn id="36" dur="166" decel="50000">
                                          <p:stCondLst>
                                            <p:cond delay="1668"/>
                                          </p:stCondLst>
                                        </p:cTn>
                                        <p:tgtEl>
                                          <p:spTgt spid="2050"/>
                                        </p:tgtEl>
                                      </p:cBhvr>
                                      <p:to x="100000" y="100000"/>
                                    </p:animScale>
                                    <p:animScale>
                                      <p:cBhvr>
                                        <p:cTn id="37" dur="26">
                                          <p:stCondLst>
                                            <p:cond delay="1808"/>
                                          </p:stCondLst>
                                        </p:cTn>
                                        <p:tgtEl>
                                          <p:spTgt spid="2050"/>
                                        </p:tgtEl>
                                      </p:cBhvr>
                                      <p:to x="100000" y="95000"/>
                                    </p:animScale>
                                    <p:animScale>
                                      <p:cBhvr>
                                        <p:cTn id="38" dur="166" decel="50000">
                                          <p:stCondLst>
                                            <p:cond delay="1834"/>
                                          </p:stCondLst>
                                        </p:cTn>
                                        <p:tgtEl>
                                          <p:spTgt spid="205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Effect transition="in" filter="fade">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marL="0" indent="0" algn="ctr">
              <a:buNone/>
            </a:pPr>
            <a:r>
              <a:rPr lang="es-CO" dirty="0" smtClean="0"/>
              <a:t> Note que el apóstol dice:</a:t>
            </a:r>
            <a:r>
              <a:rPr lang="es-CO" b="1" dirty="0" smtClean="0"/>
              <a:t> LO principal. </a:t>
            </a:r>
            <a:r>
              <a:rPr lang="es-CO" dirty="0" smtClean="0"/>
              <a:t>O sea: el</a:t>
            </a:r>
            <a:r>
              <a:rPr lang="es-CO" b="1" dirty="0" smtClean="0"/>
              <a:t> </a:t>
            </a:r>
            <a:r>
              <a:rPr lang="es-CO" dirty="0" smtClean="0"/>
              <a:t>“punto </a:t>
            </a:r>
            <a:r>
              <a:rPr lang="es-CO" dirty="0"/>
              <a:t>capital”, “lo más importante”, “sustancia del asunto”.  El autor presenta </a:t>
            </a:r>
            <a:r>
              <a:rPr lang="es-CO" dirty="0" smtClean="0"/>
              <a:t>aquí el </a:t>
            </a:r>
            <a:r>
              <a:rPr lang="es-CO" dirty="0"/>
              <a:t>punto fundamental de lo que ha venido diciendo. </a:t>
            </a:r>
          </a:p>
          <a:p>
            <a:pPr marL="0" indent="0">
              <a:buNone/>
            </a:pPr>
            <a:r>
              <a:rPr lang="es-CO" b="1" dirty="0" smtClean="0"/>
              <a:t> </a:t>
            </a:r>
            <a:endParaRPr lang="es-CO" b="1" dirty="0"/>
          </a:p>
          <a:p>
            <a:pPr marL="0" indent="0" algn="ctr">
              <a:buNone/>
            </a:pPr>
            <a:r>
              <a:rPr lang="es-CO" dirty="0" smtClean="0"/>
              <a:t>Cristo </a:t>
            </a:r>
            <a:r>
              <a:rPr lang="es-CO" dirty="0"/>
              <a:t>no es un sumo sacerdote común como los que había en el sacerdocio aarónico, los cuales servían en la tierra </a:t>
            </a:r>
            <a:r>
              <a:rPr lang="es-CO" dirty="0">
                <a:solidFill>
                  <a:srgbClr val="FF0000"/>
                </a:solidFill>
              </a:rPr>
              <a:t>(</a:t>
            </a:r>
            <a:r>
              <a:rPr lang="es-CO" dirty="0" smtClean="0">
                <a:solidFill>
                  <a:srgbClr val="FF0000"/>
                </a:solidFill>
              </a:rPr>
              <a:t>Heb. 8:4</a:t>
            </a:r>
            <a:r>
              <a:rPr lang="es-CO" dirty="0">
                <a:solidFill>
                  <a:srgbClr val="FF0000"/>
                </a:solidFill>
              </a:rPr>
              <a:t>).  </a:t>
            </a:r>
            <a:r>
              <a:rPr lang="es-CO" dirty="0"/>
              <a:t>E</a:t>
            </a:r>
            <a:r>
              <a:rPr lang="es-CO" dirty="0" smtClean="0"/>
              <a:t>ste sacerdocio y el santuario fue abolido cundo Cristo murió en la cruz y a su vez el velo del templo se rasgó de arriba abajo. Ahora Cristo </a:t>
            </a:r>
            <a:r>
              <a:rPr lang="es-CO" dirty="0"/>
              <a:t>sirve junto al trono de </a:t>
            </a:r>
            <a:r>
              <a:rPr lang="es-CO" dirty="0" smtClean="0"/>
              <a:t>Dios, en el mismo cielo, intercediendo por nosotros. </a:t>
            </a:r>
            <a:endParaRPr lang="es-CO" dirty="0"/>
          </a:p>
        </p:txBody>
      </p:sp>
    </p:spTree>
    <p:extLst>
      <p:ext uri="{BB962C8B-B14F-4D97-AF65-F5344CB8AC3E}">
        <p14:creationId xmlns:p14="http://schemas.microsoft.com/office/powerpoint/2010/main" val="29164669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304256"/>
          </a:xfrm>
        </p:spPr>
        <p:txBody>
          <a:bodyPr>
            <a:normAutofit lnSpcReduction="10000"/>
          </a:bodyPr>
          <a:lstStyle/>
          <a:p>
            <a:pPr marL="0" indent="0">
              <a:buNone/>
            </a:pPr>
            <a:r>
              <a:rPr lang="es-CO" dirty="0" smtClean="0"/>
              <a:t>El cuerno pequeño o sea la bestia, procura </a:t>
            </a:r>
            <a:r>
              <a:rPr lang="es-CO" dirty="0"/>
              <a:t>echar por tierra la obra de este </a:t>
            </a:r>
            <a:r>
              <a:rPr lang="es-CO" dirty="0" smtClean="0"/>
              <a:t>santuario. El </a:t>
            </a:r>
            <a:r>
              <a:rPr lang="es-CO" dirty="0"/>
              <a:t>ministerio celestial del sacrificio de Cristo no se tiene en cuenta, y en su lugar se pone el sacrificio de la misa en la tierra. </a:t>
            </a:r>
            <a:endParaRPr lang="es-CO" dirty="0" smtClean="0"/>
          </a:p>
        </p:txBody>
      </p:sp>
      <p:sp>
        <p:nvSpPr>
          <p:cNvPr id="4" name="3 Rectángulo"/>
          <p:cNvSpPr/>
          <p:nvPr/>
        </p:nvSpPr>
        <p:spPr>
          <a:xfrm>
            <a:off x="395536" y="3212976"/>
            <a:ext cx="4572000" cy="3046988"/>
          </a:xfrm>
          <a:prstGeom prst="rect">
            <a:avLst/>
          </a:prstGeom>
        </p:spPr>
        <p:txBody>
          <a:bodyPr>
            <a:spAutoFit/>
          </a:bodyPr>
          <a:lstStyle/>
          <a:p>
            <a:pPr algn="ctr"/>
            <a:r>
              <a:rPr lang="es-CO" sz="3200" i="1" dirty="0">
                <a:solidFill>
                  <a:srgbClr val="FF0000"/>
                </a:solidFill>
              </a:rPr>
              <a:t>La palabra latina missa es de origen pagano</a:t>
            </a:r>
            <a:r>
              <a:rPr lang="es-CO" sz="3200" i="1" dirty="0"/>
              <a:t>, y se introdujo en el año 350 en la Iglesia romana. Según Roma, es el sacrificio de Cristo una y otra vez.   </a:t>
            </a:r>
          </a:p>
        </p:txBody>
      </p:sp>
      <p:pic>
        <p:nvPicPr>
          <p:cNvPr id="3074" name="Picture 2" descr="http://4.bp.blogspot.com/-jo26qYBhkNE/UMscMDewIqI/AAAAAAAAA5I/sbnqmy7pBgY/s1600/SacrificioMisa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924944"/>
            <a:ext cx="3923928" cy="393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570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456384"/>
          </a:xfrm>
        </p:spPr>
        <p:txBody>
          <a:bodyPr>
            <a:normAutofit fontScale="92500" lnSpcReduction="10000"/>
          </a:bodyPr>
          <a:lstStyle/>
          <a:p>
            <a:pPr marL="0" indent="0" algn="ctr">
              <a:buNone/>
            </a:pPr>
            <a:r>
              <a:rPr lang="es-CO" sz="4600" b="1" dirty="0" smtClean="0"/>
              <a:t>6)</a:t>
            </a:r>
            <a:r>
              <a:rPr lang="es-CO" b="1" dirty="0" smtClean="0"/>
              <a:t>. </a:t>
            </a:r>
            <a:r>
              <a:rPr lang="es-CO" sz="4000" b="1" i="1" dirty="0" smtClean="0">
                <a:solidFill>
                  <a:srgbClr val="FF0000"/>
                </a:solidFill>
              </a:rPr>
              <a:t>Blasfemar contra los</a:t>
            </a:r>
            <a:r>
              <a:rPr lang="es-CO" sz="4000" dirty="0" smtClean="0"/>
              <a:t> </a:t>
            </a:r>
            <a:r>
              <a:rPr lang="es-CO" sz="4000" b="1" i="1" dirty="0">
                <a:solidFill>
                  <a:srgbClr val="FF0000"/>
                </a:solidFill>
              </a:rPr>
              <a:t>q</a:t>
            </a:r>
            <a:r>
              <a:rPr lang="es-CO" sz="4000" b="1" i="1" dirty="0" smtClean="0">
                <a:solidFill>
                  <a:srgbClr val="FF0000"/>
                </a:solidFill>
              </a:rPr>
              <a:t>ue </a:t>
            </a:r>
            <a:r>
              <a:rPr lang="es-CO" sz="4000" b="1" i="1" dirty="0">
                <a:solidFill>
                  <a:srgbClr val="FF0000"/>
                </a:solidFill>
              </a:rPr>
              <a:t>moran en el cielo. </a:t>
            </a:r>
            <a:endParaRPr lang="es-CO" b="1" i="1" dirty="0">
              <a:solidFill>
                <a:srgbClr val="FF0000"/>
              </a:solidFill>
            </a:endParaRPr>
          </a:p>
          <a:p>
            <a:pPr marL="0" indent="0" algn="ctr">
              <a:buNone/>
            </a:pPr>
            <a:r>
              <a:rPr lang="es-CO" dirty="0" smtClean="0"/>
              <a:t>El sexto </a:t>
            </a:r>
            <a:r>
              <a:rPr lang="es-CO" dirty="0"/>
              <a:t>aspecto de la blasfemia del poder papal tiene que ver con los habitantes del reino celestial. </a:t>
            </a:r>
            <a:r>
              <a:rPr lang="es-CO" dirty="0" smtClean="0"/>
              <a:t> </a:t>
            </a:r>
            <a:r>
              <a:rPr lang="es-CO" dirty="0"/>
              <a:t>S</a:t>
            </a:r>
            <a:r>
              <a:rPr lang="es-CO" dirty="0" smtClean="0"/>
              <a:t>e </a:t>
            </a:r>
            <a:r>
              <a:rPr lang="es-CO" dirty="0"/>
              <a:t>refiere a los miembros de la Deidad y a los que se relacionan con ellos en el servicio en favor de la humanidad.  </a:t>
            </a:r>
            <a:endParaRPr lang="es-CO" dirty="0" smtClean="0"/>
          </a:p>
        </p:txBody>
      </p:sp>
      <p:sp>
        <p:nvSpPr>
          <p:cNvPr id="4" name="3 Rectángulo"/>
          <p:cNvSpPr/>
          <p:nvPr/>
        </p:nvSpPr>
        <p:spPr>
          <a:xfrm>
            <a:off x="2339752" y="3645024"/>
            <a:ext cx="4536504" cy="2862322"/>
          </a:xfrm>
          <a:prstGeom prst="rect">
            <a:avLst/>
          </a:prstGeom>
        </p:spPr>
        <p:txBody>
          <a:bodyPr wrap="square">
            <a:spAutoFit/>
          </a:bodyPr>
          <a:lstStyle/>
          <a:p>
            <a:pPr algn="ctr"/>
            <a:r>
              <a:rPr lang="es-CO" sz="2000" b="1" i="1" dirty="0">
                <a:solidFill>
                  <a:srgbClr val="FF0000"/>
                </a:solidFill>
              </a:rPr>
              <a:t>Esto se ha cumplido en la pretensión de la Iglesia Católica de tener poder para perdonar pecados, y también al atribuir a María poderes y virtudes que sólo pertenecen a Cristo.  </a:t>
            </a:r>
            <a:endParaRPr lang="es-CO" sz="2000" b="1" i="1" dirty="0" smtClean="0">
              <a:solidFill>
                <a:srgbClr val="FF0000"/>
              </a:solidFill>
            </a:endParaRPr>
          </a:p>
          <a:p>
            <a:pPr algn="ctr"/>
            <a:r>
              <a:rPr lang="es-CO" sz="2000" b="1" i="1" dirty="0" smtClean="0">
                <a:solidFill>
                  <a:srgbClr val="FF0000"/>
                </a:solidFill>
              </a:rPr>
              <a:t>De </a:t>
            </a:r>
            <a:r>
              <a:rPr lang="es-CO" sz="2000" b="1" i="1" dirty="0">
                <a:solidFill>
                  <a:srgbClr val="FF0000"/>
                </a:solidFill>
              </a:rPr>
              <a:t>esta manera la mente de los adoradores es desviada de la obra mediadora celestial de Jesús y dirigida al confesionario en la tierra. </a:t>
            </a:r>
          </a:p>
        </p:txBody>
      </p:sp>
      <p:sp>
        <p:nvSpPr>
          <p:cNvPr id="5" name="AutoShape 2" descr="data:image/jpeg;base64,/9j/4AAQSkZJRgABAQAAAQABAAD/2wCEAAkGBhQSERUUEhMWFRUVGBoYGRgYFh4ZGRobHB4XGBoaGhocHCceFxkjHRcXIC8gIycpLCwsGh8xNTAsNSYrLCkBCQoKDgwOGg8PGiwkHSQqNC8qLCkpKSwqKSwsKSkpLCwsLCwsLCwsLCksLCwsLCwsKSwpLCkpLCwsKSwsKSkpLP/AABEIAIIArgMBIgACEQEDEQH/xAAcAAACAgMBAQAAAAAAAAAAAAAFBgQHAAIDAQj/xABAEAABAwIDBQYDBAkDBQEAAAABAgMRACEEEjEFBkFRYRMicYGRoTLB8AdCsdEUFSMzUmJysuGiwvEkNEOCkgj/xAAaAQADAQEBAQAAAAAAAAAAAAADBAUCAQAG/8QAJhEAAgICAwACAQQDAAAAAAAAAQIAEQMhBBIxIkEyE1GB8BRh0f/aAAwDAQACEQMRAD8AVGmXEtqmwkKgmDyNtbhVB9pYLO0i4GRxYvPEBXAfymiGz2v+qbQsyF5hf+g8+sUb3cwKVKhf8QPmQofOvEizAYwSlf7kzeVjKlpXJoJ9Ef4oBsbC5EwJuJvrfgYtypo3sSSYGgA/KPeou72DC3kgiRqfACaAh+EfK/OCMHgsa644hCOyRmmVzfKALDQ+Y/CuW09xnxfL2pVqAsi/QTerXxSQjWJET7H50n7x71KayBKZJvbxiiK1/UFkxoosmIODwSwrKWyJtEn51Yu5n2b9uAt1ICT0Bn1Fdt3cCcW+nMAVCJIFWHvNtxvZuCU5AkDK2jTOs6Dw4noDWjlH0IomLuZ5hdxMIhIHYot/KPyrhtDcLDqSciAk+FU3j94MVjkKJceW4NA0SACeACPDSiX2cb+4nCPIZxinOwWoIHag92TAKVK4A6jkSeFATkdjKD8Lqsm7Y3PLbwJ0BuPhPqKns4Fixy3HEkz+NO2+mABRnAvVfqVHGquJQy3I2QFGqE1upGkTRPAYOMq1DjpHKNeVKBYBVmKlA9FEelTkbLzDMHXgCRP7QgGleUhql0I1xWS7ayY3hLRTlLUAmTHAjn6CuqcOF9mUoGRuSi921CwgTf8AxSHjtm6kOOkzNnCfnWmD2niUCEPKIGiVIH92tKrharEcOfHdSwm8cr/yZTlNjoT08TXgxCM/ahLmZQyybACRY8oNJP63xSh8LRHEFRk+cCD1qThtuPoSApqU3/8AMFEeFpNCKsNGGDIT7qNDThYbKQ0pbU9CoFRJUeZuTXmH2vmeQ2nvJIKgqRYAQQRPMj1HKl9G+SEkSl5ManIcsayTF64bbxYfSh3DLSkoMSDeCCokgcBlvzvQcnZaaMYVUnqTG3FY9Cc6HRCMq8yZvlAHeCpgDh6Vw2nsbD45CApxS0ouAlwg3EXjU9fzpPwuMxAQopJkCMywqXO9EITBgZibGmZxptSEqC0NrUEkrTCSbaRIjnHSupl7/VTuXilfsGU+ygKxrCZi/wDtPzFFmXOyS6oGMsGfMfnQPYSCcWyo/wAU+xPpRzFtfsneqkD1UKe7Av8AxIyfhJm1saFptoUp+dH9z8ShtasyUqU4lKUhXM2N9E6ePKlPaDIDy0JMpzQD0+jXbGbVLGITE2bTYLy8ZuIM8hxFZxqOuoxleow7xvYkPOkNdmhKRooERliUn73wH0pdSwXnJIvoB50RxW11YlARlIBIUlOaQCBeTEqv4aDlTZuZugcwcXyrSmhFHYseojHuXsAYdnMr4lXJqjd+9uOY3aTyM4KGlLCQtUpARY5RoJjhrVpfbJvarB4VLTQhbsjNFgmCCPEz7VTG7+yFKZxOJcEkIITPEkiT6A+tLZXoE/25V4mHYH9qWBg1/q7AtnDoS4XAC4TMyROURpyE29aD7WcD7rGGUhXbrdalAElElJjNpmyyelBsDvk4lAHc7pBuoiT0AF48a12Fvgj9bsYh5BCQ7KslzJSUCOYEgxSmLCxe2Hn3KubKiYj1Pon0PvP+4IqsMRs5UzIq3sdhe0QRSPjNl5CcyTV7CbFT5POpu4nuYNQ4j1rEsK0zgdJo+7hWus1DWy35+FM1FfJE2e2oL+JPrU51PIj1qGpLYNiK07VA40HJh7G4VX6ip3ws5j3k13dnmI8aghxHA10bWmLXrDccFrm1ykCp1waCSRII5Vyxmw1uGEENj+VKb+o8amYN3pepidsQsATPDl+FL5eoO43hGtxUO57yQFIdIcCpJmAQCYsNKKp2QSgB9xNuAACZv/FxuaNYjaBynMPoeVKm2H0rOQ97KePP/iKwVQ6IhcjhdxV2MgSlUHNcE5ovy5i0Ua2antcqD991ueoEqP4UR2LuiWLugGU6zPIRljrwPuKmPbJQ26lbeYAJUpNxlGaGwAABcZ/bpSqtVwGPdCLrH74nWJA/tH40O3hvjFAfdCE+wo9hcJD8C4BKrDQAnXpUTdvZn6ViVOG+ZwkeE29gKbU/Gc5BqPO5m6+dKFKF4nyqx20pbASn68aj7LwqWmuQA9AK9wBkFR1Vfw6eVYbU1iShZkXauxWcTl7dtLmQmARaSIPsaEbQ3Da7INsANpAjLwOvHnc+3Kj4dAXl4lXyqShWnjSzKHFNHkyPiNqZ867X+yDGpUoISjswruyrWfyF6kM/Zs02nM6qAmMygqACn4jPKCk1du13JQrov/aKqn7RMUUJLINlw6vvQYEpCQOOZRTb+WiB+upuv1DcK4f7d2GP2a0OuhISAsCCeF5+LxtT1uzvhg9qNqLCpKfjQoQtM6SOXUWr5b2hh1JVcyZy31kAe17eFN27+x8Ts99GIYeSVpMFOUhKhAzIVzBmPcG1tHKqAEmcHEfISEHkuzbG52aS2Y6UmbQ2I41OZKj1FOmxftHw7zJW6CypAlxJlQSJjNnAumSBoDfSmEFp1IIKVJIkEEEEHiI4U3j5Fj95Oy8XqaYUZSTsDWR41ywjHaKgKAJ06am45W8qtfau4zLotY1WG09iLwuI7NxSShRsVJhQ0EBUjrYmOlc5HIIS09i64ep+U3cwWVAVzv5fQN6zD2g8NR1/4qSygGA2oKuRexgWEpg28Fe9c+xKhCDwgA6TxggC5qcOdkqjGP0VuxN2MX3jfQVHa2h+0zcJjxoYkKaJMyB7k2riziyklcTAJI0tz+ta6CWnWYw7idtyFSbCPLNmA9CB60qHaUk2kkk/XtXPE4sgk8FgA+xHzqMUQSeUAekmnMSAD5RXJkLR33r23KEoSqCIUVDh087H0qG3jXHGc8fFlEgHKMuYz0km/hRbE7vsZilcSRNyRxtBHSBI61qcMllkIbXOUkkWmFcxx4dJpLDkxtoRwKRsyRs9kh+FkgqEJgWIEkJv1nzFF9y9kJTiXABCUkR9ctaAjIltDsFRAEm1wIj+rU0zfZ06VLWV6n6t9cKO1rA1ZEdto2aI5wPUgH2mubSe7bka32jfInmr8AT8q4trKdRautHUGoNdxY/SG5sShQPiP+aJ4J2R60L25hBZ4aoN/DjW2CxgCCQZ/wA0GGqxNMc5Ijms/hVd7+7qLexrDiRLUJQ4JuAklQPWQoi3KnJvFAqMmAnvE+P+B7VB2ztlBJ7OVLQoKAiJi5E/U1kso9MOisT8RcTt5N3sLicUhSu6XIQkBUTlFz/nwqXilpQBYKQk2STwFvWi+B/Rtotl4ISjEC5VllaVJ56TI7w8PGuG8u6aGWS4cSpQgXcnMkAAqMJsomFWgC/SlHwO1AG5Tw8rCl9hRnLeXDgYJCWrnEwtUcUD92nzUQfLpS1sba+IwhKG3FuEfs0NpPdJUdb6CeVFdpOOLSwlMILbKO7M6J0n/wBiaSsTtkMuFTKypxJnNlBSD0BmY519BiwAYOk+cy8gtnLne5a2yd6lIxTCUrJbU6WVCSUkjKCoTpC1G/Q06bzbCRiESpIJHGOlfO2C3yQ2pruqSGi2QZk2UpxxR5qUsivp1l5LjaVpMpWkKSeYIkexqYcbopBjPJfG5Ur+25T+Hw6GiZIGUkAk+PAax9a1xwWKC3DlQUJJlNtCDbyIovvBu+C8qUGCqEpTYwTe/PU8q6bt7tOpdhxKlNwSB2lkwUqTabjhpxNJKgJIvcVNg1ATGES9iEJWVBsrSCnSLwfMWNBtoYZTS1NqGiiJHEXMdefnVh7w7KYQpDnbJYciyIBGpAsO8CTMkgz0qDiN1QtaFvKVm7y1pPwmZum08BMz5aU2mN1NfUCy3qJ+yN1FOoQt2Up1j7yhwIHBPyozisCymyG0ROqu8fOamK2qSoiLq0hMieEp0i2ogjnS1j9rErJPHgLxwihN+pmPv8TwCpDezsZnC1GVKSFFIUBAKJEjqQb86MthCwlKglRPG1yLgDnFcG9kJAWRELMyUnQgTpz8LWgV5sXK0tKPvEW6jmTwHHy9FhkRiSBuGorQM3GzW1tKbEJgqUQk66GeMmTccuAtRXcRoJeUBwHOeNvaklzbLofUWgPiCSSSbjqI41ZO6WFMlZ1Ig9eU86Y7MHq9TwCt/EN7ZcydmvgFQfMEfjW36cMuk8692w4kNKzaWjxm0dag4XGJiFC4402STuFSq3JGRK5ABIOt7UJe2CppENSu9gSBHLU6UWOPSBCJJr3NkSVuqCUgSSTpWZuyIk4dh5t1SXmikKvFjIAIFxIuSfak7E4qSOyhREJUlMEkyDBjQi3pRvefflx1/KgKTh0aHTOr+IkaDkD1PgJ2hjczctOdioXnQK/qIGpnU0rmIJAqWOGjKpadN2GVsnEOH7riEgcDOZSj6EDzNGN4toDEYN0kfcyhSQZuCCST3UmLQNfKgeJxj5YQlbhWoRGWEifHTzM0V2vvQDslLL4DbiHG4gyFoStJMR97LMjpNVcOEhVPsj8rNeRgRUV8cwt10toUUpbQG1KHGDlUkHn3KTd430pcLTaQhKdQNSf5jxNNKnlNYEKWcqllbhv3iVqKhHWCBVfPuSSeJNUT5J43NHFXr6a+xjbBf2S0CZUyVMnwTBT/AKVJHlXzCFVeP/502oOzxTBUMwUhxKeYIKVEeYTSOcWpMKPY2724txDsIjvWv8zw41AZ2itKk96TKYyg5j5H7vGelMO9WACoMTSs+oYdCVLGZZuBAMXvwkEi2sVA8eHMjb0bAU4tOIR8Zuom4P8AMI5VOwO2w0hKFBanEoA7RRzDNJKhbhCSa1G8AUkJlKlkHU2zdeEd72pfxW0gQsCVlKgCQIsc0gEdCu5nXjxbDv8AUCaGxCqMUHTmKQCqSO78M9TYnSwoJtlpZgSFf1FPrFor3B4rKkRfLA4AQfEE+QittrYEuBJtHCQfwFhWOhRoLv2EJ4fFd8plSfhg3FxPMC3xcLyAK82s+S6jKoJLYzSTdSUxmA5iJtHDwrZWDGeckqgc+IAOvRMUd2du8ntVLIF4gRER9D6mketNYjYBbUE7ubvzKik3M+F5irEwJCEgVFZZCbJHpXdDZ4g+lHxhhuG6KBUEbxY/MtA+424kK5SRIJ9amu4QE9wpOhiRN6F7Xw73aq7JKFpWlKVoVxI0V5Aj0rGscliG0AOvmJ1yJPOOc+dUFNgAz3X9oVXiSymezW4o6BttSv8AVlgD6g0nbd2s48SHEkAGzclCRfiIzuHyHlVgYLAqgF11S1HWDCR0AHCvcdgG1Dvpm0aSR61s6gw4vcqBeHJJMgWgJEcTe0n3JrR/YThgsocEk2SklB58DaeF/Kn17ZTLZOUlWndISkCL3gAq8DU/Am2YfEs5En8T5CsNvRjCZGTYMpnauzX2CT2TiTIKsiFhMTcltQ5SZHLTjULE4lCm1v5wVIZcSlPJahAInQ68K+ikLCQEa20/Oq0+1PcRh6XmSGXyCVhNkuDmofxdeNOcfIEHWKcjtlbsfZTu29oyRCgrMgA3zcBpymNPGgC112xyChRSdRavNn4MuLA4cT0plm7aEXqps0yYEiPHjTB9nm1jh9p4VYUEDtUoWZgZFnIoE6RB9hUPaSgBlHCgita3kSlqZU3ufZOPAUmDSHtzDErzAcPKa7/ZxvMrHYBtSjLjX7JzjJSBCj/UmD4zRfFYMzJEV8xnBViCJQCBlErLaOEyEEEjlfjXjb2RLiUkoUnLmVaCMySDJ0P5+NNO2Njg/cBAII8b0jrUVhdpKiCR/TMA+celbxtYimRescsHj2HcL2z6W0PJUEqcSToRElKfhWqSBImxPCaA7V2mnMnIBlKQQJJIHCVGCaCuYJYTBUSSoqUOGgg+JmK0feMhIuEpCQecDX1m1OFgSKgTZFS3/wBV5lWHWibQS2cqlBJibnh610wXyrTa+xkPwSSCm0iLjlfxpPHRG5T6dTCeHxjKRZxM88w/Otn9rtgGFpJ4CaTcfuyEAEOKuY0HI9OlKjr6u2W2DZPH0pruFWwNTgwBm9jNvFtnvKCNTqsmT4DkK33fShBEkZz6yeJ8BMUJweFQ63nLyUqBOdKzpB4dDXrL6VOIZZUVFZAWvpxy9I41pdwzUoqWP+sm20JJMCLeFRNqvSJCim2vD20pd3kxlwOA0HLhQfCb6OtHKO+BwNau4Fcf2IaDa1zlNuK1aD5k9BXTZW0Qt4hBhthGUTqVKgk8pge9LeM3nfxJyBPZo1UenG/hRHc/ZqnUqWe60pUnmqJt0sQDXqmj5GnC4wALdUe6mYJ4kanwpH3ixpfwrj6Zur2+oojv1tjKjsW7CIgcBpFRsBgp2WscTJroO5jrQuUZvXh8rqVcFpnzBINd930hSSE2UNZ9qkb3JHYtH7wUofXtQbYThDsjgDVHAfkIlmHsI7VwsXNz9cKBugjWj+OfCrxeaHbQYFutOOt+RdDUaPsk3wcweKU2m6XwEkQVd5MlJAF51HnV34fe8LGV9lfiltf4EfOvlvCvltxK0mChQIPgZq/NibGcf0fyjKFfCTr/AO3WpedQPRKGEA/caGCh0kIzW4LQpB/1CD5Gls7shp4k8TI8Dwo9sjdtTLoWt7PAMDKRciOJPM0XxLQNzeo2VQPwjRxg+xAxOwZDpmM0wPM8fOh7mwkJAlPAAeWvvVgvsJMyNbUIGypPMCw9qWxlxMvhA8jKlUVKaWeNR0piuzVN411NtI+0cUlOXMJ1+veqzdxQXiXlpFisgeAt8qdd5HoWBxyT7n8qQcCmRPMk+9czMevWHwJTdpzddClKVAsYFMW5GHGdTquAITS1jMMWlqQdZB9RPzpm2UC2zBEECCOM3p2qUAQLmzM2tjc61fXGhGCQCsySDwj/ADW+OeggcSb+FdnHkIEi6h7dTWutCYDbm+0Vpbb7NPxu/ETqE6n10jrTNtneJGGYShuJypFvCq6cxhWoqJ1sPD869fdU4oZiSToOlc1Nlbm+IxSnCVrMkmrD3dbzYJaehHtSCvC26D8asHcsywtP1pQla2nHEpLe3ATg1Ox8GJCPAKSs/iKWdiWKz0A9TVi75NpRs3GIVqMY2pI6qSfaEqqvNhQCqdCPnVLikk7k/kCpJeSSoQK47U4dK6PYpKZIlXhoPE0NxT5URP8A8/XGnmehFVUmGth7ql6HHDlQbgDVQ+QPOr6w238KwEZ3G2QUADOoJBjKIEm8TXz8/trEEZQoNpiAE2gaROulQm2ytYC1FUczOvKaT/x8uQnv5HWy40A6ey597vtbRhl5GEB8zdWbK2OgIBznqLWMTUbdX7Y/0rEoYdw4R2hCQtKyQFGYzAgWJgedVu44jsFtWCoPibhSTpNo9Kg7rpUvF4dtCkoUXUwo2EyCASL6gAeNAy8RE1PJyGYz6acNqxhuuvZyTyr1tMVFojcqA/U6q1rqk2r2spuLj2Lm8f75P9HzNLODbGUWGnKsrKC3sbx/jNN5E/8AUs9Q1+CaMYz96r+pVZWU4PYm0XXL4i/I/hXDGf8AazxLq5PgLVlZWsvk8kFYX4vSp+D/AHlZWUNoceQi/pThuHo55fOsrKBh9mMsqv7VjCnBwLrX9rtVlNZWVTx/jJ+X8oUKf2bXVV+tcmkgoUYvf8aysqj/AMiwm+J+I+JrXDm58RXlZTRgvqe49RDqoNcNmKh5sixC0f3CsrKm8j2MY/BPrdsVo9rWVlQT5K49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t3.gstatic.com/images?q=tbn:ANd9GcTffOpQu21PO8f_eUXAoEAxO5lBlcQIDb8f7ZljIbO3luAMbC1B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933056"/>
            <a:ext cx="2184177" cy="26058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iglesiaconcordia.interamerica.org/site_data/304/assets/0000/3473/elministeriodecristoenelsantuari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3933056"/>
            <a:ext cx="2167905" cy="257429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55575" y="6507346"/>
            <a:ext cx="8888586" cy="461665"/>
          </a:xfrm>
          <a:prstGeom prst="rect">
            <a:avLst/>
          </a:prstGeom>
        </p:spPr>
        <p:txBody>
          <a:bodyPr wrap="square">
            <a:spAutoFit/>
          </a:bodyPr>
          <a:lstStyle/>
          <a:p>
            <a:pPr algn="ctr"/>
            <a:r>
              <a:rPr lang="es-CO" sz="2400" b="1" dirty="0" smtClean="0"/>
              <a:t>El </a:t>
            </a:r>
            <a:r>
              <a:rPr lang="es-CO" sz="2400" b="1" dirty="0"/>
              <a:t>ha usurpado el derecho que solo le corresponde a Cristo.</a:t>
            </a:r>
          </a:p>
        </p:txBody>
      </p:sp>
    </p:spTree>
    <p:extLst>
      <p:ext uri="{BB962C8B-B14F-4D97-AF65-F5344CB8AC3E}">
        <p14:creationId xmlns:p14="http://schemas.microsoft.com/office/powerpoint/2010/main" val="760234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030"/>
                                        </p:tgtEl>
                                        <p:attrNameLst>
                                          <p:attrName>style.visibility</p:attrName>
                                        </p:attrNameLst>
                                      </p:cBhvr>
                                      <p:to>
                                        <p:strVal val="visible"/>
                                      </p:to>
                                    </p:set>
                                    <p:animEffect transition="in" filter="fade">
                                      <p:cBhvr>
                                        <p:cTn id="33" dur="1000"/>
                                        <p:tgtEl>
                                          <p:spTgt spid="1030"/>
                                        </p:tgtEl>
                                      </p:cBhvr>
                                    </p:animEffect>
                                    <p:anim calcmode="lin" valueType="num">
                                      <p:cBhvr>
                                        <p:cTn id="34" dur="1000" fill="hold"/>
                                        <p:tgtEl>
                                          <p:spTgt spid="1030"/>
                                        </p:tgtEl>
                                        <p:attrNameLst>
                                          <p:attrName>ppt_x</p:attrName>
                                        </p:attrNameLst>
                                      </p:cBhvr>
                                      <p:tavLst>
                                        <p:tav tm="0">
                                          <p:val>
                                            <p:strVal val="#ppt_x"/>
                                          </p:val>
                                        </p:tav>
                                        <p:tav tm="100000">
                                          <p:val>
                                            <p:strVal val="#ppt_x"/>
                                          </p:val>
                                        </p:tav>
                                      </p:tavLst>
                                    </p:anim>
                                    <p:anim calcmode="lin" valueType="num">
                                      <p:cBhvr>
                                        <p:cTn id="35"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80">
                                          <p:stCondLst>
                                            <p:cond delay="0"/>
                                          </p:stCondLst>
                                        </p:cTn>
                                        <p:tgtEl>
                                          <p:spTgt spid="8"/>
                                        </p:tgtEl>
                                      </p:cBhvr>
                                    </p:animEffect>
                                    <p:anim calcmode="lin" valueType="num">
                                      <p:cBhvr>
                                        <p:cTn id="41"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6" dur="26">
                                          <p:stCondLst>
                                            <p:cond delay="650"/>
                                          </p:stCondLst>
                                        </p:cTn>
                                        <p:tgtEl>
                                          <p:spTgt spid="8"/>
                                        </p:tgtEl>
                                      </p:cBhvr>
                                      <p:to x="100000" y="60000"/>
                                    </p:animScale>
                                    <p:animScale>
                                      <p:cBhvr>
                                        <p:cTn id="47" dur="166" decel="50000">
                                          <p:stCondLst>
                                            <p:cond delay="676"/>
                                          </p:stCondLst>
                                        </p:cTn>
                                        <p:tgtEl>
                                          <p:spTgt spid="8"/>
                                        </p:tgtEl>
                                      </p:cBhvr>
                                      <p:to x="100000" y="100000"/>
                                    </p:animScale>
                                    <p:animScale>
                                      <p:cBhvr>
                                        <p:cTn id="48" dur="26">
                                          <p:stCondLst>
                                            <p:cond delay="1312"/>
                                          </p:stCondLst>
                                        </p:cTn>
                                        <p:tgtEl>
                                          <p:spTgt spid="8"/>
                                        </p:tgtEl>
                                      </p:cBhvr>
                                      <p:to x="100000" y="80000"/>
                                    </p:animScale>
                                    <p:animScale>
                                      <p:cBhvr>
                                        <p:cTn id="49" dur="166" decel="50000">
                                          <p:stCondLst>
                                            <p:cond delay="1338"/>
                                          </p:stCondLst>
                                        </p:cTn>
                                        <p:tgtEl>
                                          <p:spTgt spid="8"/>
                                        </p:tgtEl>
                                      </p:cBhvr>
                                      <p:to x="100000" y="100000"/>
                                    </p:animScale>
                                    <p:animScale>
                                      <p:cBhvr>
                                        <p:cTn id="50" dur="26">
                                          <p:stCondLst>
                                            <p:cond delay="1642"/>
                                          </p:stCondLst>
                                        </p:cTn>
                                        <p:tgtEl>
                                          <p:spTgt spid="8"/>
                                        </p:tgtEl>
                                      </p:cBhvr>
                                      <p:to x="100000" y="90000"/>
                                    </p:animScale>
                                    <p:animScale>
                                      <p:cBhvr>
                                        <p:cTn id="51" dur="166" decel="50000">
                                          <p:stCondLst>
                                            <p:cond delay="1668"/>
                                          </p:stCondLst>
                                        </p:cTn>
                                        <p:tgtEl>
                                          <p:spTgt spid="8"/>
                                        </p:tgtEl>
                                      </p:cBhvr>
                                      <p:to x="100000" y="100000"/>
                                    </p:animScale>
                                    <p:animScale>
                                      <p:cBhvr>
                                        <p:cTn id="52" dur="26">
                                          <p:stCondLst>
                                            <p:cond delay="1808"/>
                                          </p:stCondLst>
                                        </p:cTn>
                                        <p:tgtEl>
                                          <p:spTgt spid="8"/>
                                        </p:tgtEl>
                                      </p:cBhvr>
                                      <p:to x="100000" y="95000"/>
                                    </p:animScale>
                                    <p:animScale>
                                      <p:cBhvr>
                                        <p:cTn id="53" dur="166" decel="50000">
                                          <p:stCondLst>
                                            <p:cond delay="1834"/>
                                          </p:stCondLst>
                                        </p:cTn>
                                        <p:tgtEl>
                                          <p:spTgt spid="8"/>
                                        </p:tgtEl>
                                      </p:cBhvr>
                                      <p:to x="100000" y="100000"/>
                                    </p:animScale>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ipe(down)">
                                      <p:cBhvr>
                                        <p:cTn id="58" dur="580">
                                          <p:stCondLst>
                                            <p:cond delay="0"/>
                                          </p:stCondLst>
                                        </p:cTn>
                                        <p:tgtEl>
                                          <p:spTgt spid="6"/>
                                        </p:tgtEl>
                                      </p:cBhvr>
                                    </p:animEffect>
                                    <p:anim calcmode="lin" valueType="num">
                                      <p:cBhvr>
                                        <p:cTn id="5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4" dur="26">
                                          <p:stCondLst>
                                            <p:cond delay="650"/>
                                          </p:stCondLst>
                                        </p:cTn>
                                        <p:tgtEl>
                                          <p:spTgt spid="6"/>
                                        </p:tgtEl>
                                      </p:cBhvr>
                                      <p:to x="100000" y="60000"/>
                                    </p:animScale>
                                    <p:animScale>
                                      <p:cBhvr>
                                        <p:cTn id="65" dur="166" decel="50000">
                                          <p:stCondLst>
                                            <p:cond delay="676"/>
                                          </p:stCondLst>
                                        </p:cTn>
                                        <p:tgtEl>
                                          <p:spTgt spid="6"/>
                                        </p:tgtEl>
                                      </p:cBhvr>
                                      <p:to x="100000" y="100000"/>
                                    </p:animScale>
                                    <p:animScale>
                                      <p:cBhvr>
                                        <p:cTn id="66" dur="26">
                                          <p:stCondLst>
                                            <p:cond delay="1312"/>
                                          </p:stCondLst>
                                        </p:cTn>
                                        <p:tgtEl>
                                          <p:spTgt spid="6"/>
                                        </p:tgtEl>
                                      </p:cBhvr>
                                      <p:to x="100000" y="80000"/>
                                    </p:animScale>
                                    <p:animScale>
                                      <p:cBhvr>
                                        <p:cTn id="67" dur="166" decel="50000">
                                          <p:stCondLst>
                                            <p:cond delay="1338"/>
                                          </p:stCondLst>
                                        </p:cTn>
                                        <p:tgtEl>
                                          <p:spTgt spid="6"/>
                                        </p:tgtEl>
                                      </p:cBhvr>
                                      <p:to x="100000" y="100000"/>
                                    </p:animScale>
                                    <p:animScale>
                                      <p:cBhvr>
                                        <p:cTn id="68" dur="26">
                                          <p:stCondLst>
                                            <p:cond delay="1642"/>
                                          </p:stCondLst>
                                        </p:cTn>
                                        <p:tgtEl>
                                          <p:spTgt spid="6"/>
                                        </p:tgtEl>
                                      </p:cBhvr>
                                      <p:to x="100000" y="90000"/>
                                    </p:animScale>
                                    <p:animScale>
                                      <p:cBhvr>
                                        <p:cTn id="69" dur="166" decel="50000">
                                          <p:stCondLst>
                                            <p:cond delay="1668"/>
                                          </p:stCondLst>
                                        </p:cTn>
                                        <p:tgtEl>
                                          <p:spTgt spid="6"/>
                                        </p:tgtEl>
                                      </p:cBhvr>
                                      <p:to x="100000" y="100000"/>
                                    </p:animScale>
                                    <p:animScale>
                                      <p:cBhvr>
                                        <p:cTn id="70" dur="26">
                                          <p:stCondLst>
                                            <p:cond delay="1808"/>
                                          </p:stCondLst>
                                        </p:cTn>
                                        <p:tgtEl>
                                          <p:spTgt spid="6"/>
                                        </p:tgtEl>
                                      </p:cBhvr>
                                      <p:to x="100000" y="95000"/>
                                    </p:animScale>
                                    <p:animScale>
                                      <p:cBhvr>
                                        <p:cTn id="71"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080120"/>
          </a:xfrm>
        </p:spPr>
        <p:txBody>
          <a:bodyPr/>
          <a:lstStyle/>
          <a:p>
            <a:pPr marL="0" indent="0" algn="ctr">
              <a:buNone/>
            </a:pPr>
            <a:r>
              <a:rPr lang="es-CO" dirty="0" smtClean="0"/>
              <a:t>La </a:t>
            </a:r>
            <a:r>
              <a:rPr lang="es-CO" dirty="0"/>
              <a:t>cabeza papal también ha pretendido tener poder sobre los ángeles de Dios.  </a:t>
            </a:r>
          </a:p>
        </p:txBody>
      </p:sp>
      <p:pic>
        <p:nvPicPr>
          <p:cNvPr id="2050" name="Picture 2" descr="http://www.santaangeles.com/ang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018673"/>
            <a:ext cx="3816424" cy="384720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34900" y="2018673"/>
            <a:ext cx="4572000" cy="3847207"/>
          </a:xfrm>
          <a:prstGeom prst="rect">
            <a:avLst/>
          </a:prstGeom>
        </p:spPr>
        <p:txBody>
          <a:bodyPr>
            <a:spAutoFit/>
          </a:bodyPr>
          <a:lstStyle/>
          <a:p>
            <a:pPr algn="ctr"/>
            <a:r>
              <a:rPr lang="es-CO" sz="2800" dirty="0"/>
              <a:t>“</a:t>
            </a:r>
            <a:r>
              <a:rPr lang="es-CO" sz="2800" i="1" dirty="0">
                <a:latin typeface="Agency FB" pitchFamily="34" charset="0"/>
              </a:rPr>
              <a:t>En verdad, la excelencia y el poder del romano pontífice no es solamente en la esfera de las cosas celestiales, de las terrenales y de las de las regiones inferiores, </a:t>
            </a:r>
            <a:r>
              <a:rPr lang="es-CO" sz="2800" i="1" u="sng" dirty="0">
                <a:latin typeface="Agency FB" pitchFamily="34" charset="0"/>
              </a:rPr>
              <a:t>sino aun sobre los ángeles, sobre quienes él es más </a:t>
            </a:r>
            <a:r>
              <a:rPr lang="es-CO" sz="2800" i="1" u="sng" dirty="0" smtClean="0">
                <a:latin typeface="Agency FB" pitchFamily="34" charset="0"/>
              </a:rPr>
              <a:t>grande</a:t>
            </a:r>
          </a:p>
          <a:p>
            <a:pPr algn="ctr"/>
            <a:r>
              <a:rPr lang="es-CO" sz="2400" dirty="0" smtClean="0">
                <a:solidFill>
                  <a:srgbClr val="FF0000"/>
                </a:solidFill>
              </a:rPr>
              <a:t>Lucio   </a:t>
            </a:r>
            <a:r>
              <a:rPr lang="es-CO" sz="2400" dirty="0">
                <a:solidFill>
                  <a:srgbClr val="FF0000"/>
                </a:solidFill>
              </a:rPr>
              <a:t>Ferraris, “Papa II”, Prompta Biblioteca, t. VI,p.27</a:t>
            </a:r>
            <a:r>
              <a:rPr lang="es-CO" sz="2400" dirty="0" smtClean="0">
                <a:solidFill>
                  <a:srgbClr val="FF0000"/>
                </a:solidFill>
              </a:rPr>
              <a:t>).</a:t>
            </a:r>
            <a:r>
              <a:rPr lang="es-CO" sz="2400" dirty="0" smtClean="0"/>
              <a:t> </a:t>
            </a:r>
            <a:endParaRPr lang="es-CO" sz="2400" dirty="0"/>
          </a:p>
        </p:txBody>
      </p:sp>
      <p:sp>
        <p:nvSpPr>
          <p:cNvPr id="6" name="5 Rectángulo"/>
          <p:cNvSpPr/>
          <p:nvPr/>
        </p:nvSpPr>
        <p:spPr>
          <a:xfrm>
            <a:off x="434901" y="6050546"/>
            <a:ext cx="8385572" cy="707886"/>
          </a:xfrm>
          <a:prstGeom prst="rect">
            <a:avLst/>
          </a:prstGeom>
        </p:spPr>
        <p:txBody>
          <a:bodyPr wrap="square">
            <a:spAutoFit/>
          </a:bodyPr>
          <a:lstStyle/>
          <a:p>
            <a:pPr algn="ctr"/>
            <a:r>
              <a:rPr lang="es-CO" dirty="0"/>
              <a:t> </a:t>
            </a:r>
            <a:r>
              <a:rPr lang="es-CO" sz="2000" b="1" dirty="0" smtClean="0">
                <a:solidFill>
                  <a:srgbClr val="FF0000"/>
                </a:solidFill>
              </a:rPr>
              <a:t>Sal</a:t>
            </a:r>
            <a:r>
              <a:rPr lang="es-CO" sz="2000" b="1" dirty="0">
                <a:solidFill>
                  <a:srgbClr val="FF0000"/>
                </a:solidFill>
              </a:rPr>
              <a:t>. </a:t>
            </a:r>
            <a:r>
              <a:rPr lang="es-CO" sz="2000" b="1" dirty="0" smtClean="0">
                <a:solidFill>
                  <a:srgbClr val="FF0000"/>
                </a:solidFill>
              </a:rPr>
              <a:t>8: 5.</a:t>
            </a:r>
            <a:r>
              <a:rPr lang="es-CO" sz="2000" b="1" dirty="0" smtClean="0"/>
              <a:t> </a:t>
            </a:r>
            <a:r>
              <a:rPr lang="es-CO" sz="2000" b="1" dirty="0"/>
              <a:t>D</a:t>
            </a:r>
            <a:r>
              <a:rPr lang="es-CO" sz="2000" b="1" dirty="0" smtClean="0"/>
              <a:t>ice que  </a:t>
            </a:r>
            <a:r>
              <a:rPr lang="es-CO" sz="2000" b="1" dirty="0"/>
              <a:t>e</a:t>
            </a:r>
            <a:r>
              <a:rPr lang="es-CO" sz="2000" b="1" dirty="0" smtClean="0"/>
              <a:t>l hombre es inferior a los ángeles, el único que esta por encima de ellos es su «Creador», Cristo Jesús.</a:t>
            </a:r>
            <a:endParaRPr lang="es-CO" sz="2000" b="1" dirty="0"/>
          </a:p>
        </p:txBody>
      </p:sp>
    </p:spTree>
    <p:extLst>
      <p:ext uri="{BB962C8B-B14F-4D97-AF65-F5344CB8AC3E}">
        <p14:creationId xmlns:p14="http://schemas.microsoft.com/office/powerpoint/2010/main" val="257133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296144"/>
          </a:xfrm>
        </p:spPr>
        <p:txBody>
          <a:bodyPr/>
          <a:lstStyle/>
          <a:p>
            <a:pPr marL="0" indent="0" algn="ctr">
              <a:buNone/>
            </a:pPr>
            <a:r>
              <a:rPr lang="es-CO" sz="3600" b="1" dirty="0"/>
              <a:t>¿Qué hablaría la bestia contra el remanente de Dios</a:t>
            </a:r>
            <a:r>
              <a:rPr lang="es-CO" sz="3600" b="1" dirty="0" smtClean="0"/>
              <a:t>?</a:t>
            </a:r>
            <a:endParaRPr lang="es-CO" sz="3600" b="1" dirty="0"/>
          </a:p>
        </p:txBody>
      </p:sp>
      <p:sp>
        <p:nvSpPr>
          <p:cNvPr id="4" name="3 Rectángulo"/>
          <p:cNvSpPr/>
          <p:nvPr/>
        </p:nvSpPr>
        <p:spPr>
          <a:xfrm>
            <a:off x="251520" y="1916832"/>
            <a:ext cx="5688632" cy="3970318"/>
          </a:xfrm>
          <a:prstGeom prst="rect">
            <a:avLst/>
          </a:prstGeom>
        </p:spPr>
        <p:txBody>
          <a:bodyPr wrap="square">
            <a:spAutoFit/>
          </a:bodyPr>
          <a:lstStyle/>
          <a:p>
            <a:pPr algn="ctr"/>
            <a:r>
              <a:rPr lang="es-CO" sz="2800" dirty="0">
                <a:solidFill>
                  <a:srgbClr val="FF0000"/>
                </a:solidFill>
              </a:rPr>
              <a:t>Apoc.13:5,7.</a:t>
            </a:r>
            <a:r>
              <a:rPr lang="es-CO" sz="2800" b="1" baseline="30000" dirty="0"/>
              <a:t>  </a:t>
            </a:r>
            <a:r>
              <a:rPr lang="es-CO" sz="2800" dirty="0"/>
              <a:t>Le dieron a la bestia una boca que profería palabras grandilocuentes y blasfemas y se le concedió libertad de acción durante cuarenta y dos meses.</a:t>
            </a:r>
            <a:r>
              <a:rPr lang="es-CO" sz="2800" b="1" baseline="30000" dirty="0"/>
              <a:t> 7 </a:t>
            </a:r>
            <a:r>
              <a:rPr lang="es-CO" sz="2800" dirty="0"/>
              <a:t>Se le permitió combatir contra el pueblo santo y vencerlo. Y se le concedió poder sobre toda tribu, pueblo, lengua y nación.</a:t>
            </a:r>
            <a:endParaRPr lang="es-CO" sz="2800" dirty="0">
              <a:solidFill>
                <a:srgbClr val="FF0000"/>
              </a:solidFill>
            </a:endParaRPr>
          </a:p>
        </p:txBody>
      </p:sp>
      <p:pic>
        <p:nvPicPr>
          <p:cNvPr id="3074" name="Picture 2" descr="http://t1.gstatic.com/images?q=tbn:ANd9GcQZ01Q3gU0nFQo_NI-tRzed4IUWwytWn672REWcjYNfOIys8G2s2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28800"/>
            <a:ext cx="3024336" cy="231935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SwgpeqaKMZH3Yz0eSXrojdtPuRwscLXtw74ny0lGBKha7S0W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221088"/>
            <a:ext cx="3024336" cy="22471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8530" y="5821889"/>
            <a:ext cx="5637606" cy="954107"/>
          </a:xfrm>
          <a:prstGeom prst="rect">
            <a:avLst/>
          </a:prstGeom>
        </p:spPr>
        <p:txBody>
          <a:bodyPr wrap="square">
            <a:spAutoFit/>
          </a:bodyPr>
          <a:lstStyle/>
          <a:p>
            <a:pPr algn="ctr"/>
            <a:r>
              <a:rPr lang="es-CO" sz="2800" i="1" dirty="0">
                <a:solidFill>
                  <a:srgbClr val="FF0000"/>
                </a:solidFill>
              </a:rPr>
              <a:t>Las persecuciones contra el «remanente» se repetirán.</a:t>
            </a:r>
          </a:p>
        </p:txBody>
      </p:sp>
    </p:spTree>
    <p:extLst>
      <p:ext uri="{BB962C8B-B14F-4D97-AF65-F5344CB8AC3E}">
        <p14:creationId xmlns:p14="http://schemas.microsoft.com/office/powerpoint/2010/main" val="117949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wheel(1)">
                                      <p:cBhvr>
                                        <p:cTn id="14" dur="2000"/>
                                        <p:tgtEl>
                                          <p:spTgt spid="307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Effect transition="in" filter="wheel(1)">
                                      <p:cBhvr>
                                        <p:cTn id="19" dur="2000"/>
                                        <p:tgtEl>
                                          <p:spTgt spid="307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randombar(horizontal)">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7"/>
            <a:ext cx="8229600" cy="936104"/>
          </a:xfrm>
        </p:spPr>
        <p:txBody>
          <a:bodyPr/>
          <a:lstStyle/>
          <a:p>
            <a:pPr marL="0" indent="0" algn="ctr">
              <a:buNone/>
            </a:pPr>
            <a:r>
              <a:rPr lang="es-CO" sz="4000" b="1" dirty="0">
                <a:solidFill>
                  <a:srgbClr val="FF0000"/>
                </a:solidFill>
              </a:rPr>
              <a:t>¿Qué sucedería con la bestia</a:t>
            </a:r>
            <a:r>
              <a:rPr lang="es-CO" sz="4000" b="1" dirty="0" smtClean="0">
                <a:solidFill>
                  <a:srgbClr val="FF0000"/>
                </a:solidFill>
              </a:rPr>
              <a:t>?</a:t>
            </a:r>
            <a:endParaRPr lang="es-CO" sz="4000" b="1" dirty="0">
              <a:solidFill>
                <a:srgbClr val="FF0000"/>
              </a:solidFill>
            </a:endParaRPr>
          </a:p>
        </p:txBody>
      </p:sp>
      <p:sp>
        <p:nvSpPr>
          <p:cNvPr id="4" name="3 Rectángulo"/>
          <p:cNvSpPr/>
          <p:nvPr/>
        </p:nvSpPr>
        <p:spPr>
          <a:xfrm>
            <a:off x="395536" y="1652150"/>
            <a:ext cx="5040560" cy="3046988"/>
          </a:xfrm>
          <a:prstGeom prst="rect">
            <a:avLst/>
          </a:prstGeom>
        </p:spPr>
        <p:txBody>
          <a:bodyPr wrap="square">
            <a:spAutoFit/>
          </a:bodyPr>
          <a:lstStyle/>
          <a:p>
            <a:pPr algn="ctr"/>
            <a:r>
              <a:rPr lang="es-CO" sz="3200" dirty="0">
                <a:solidFill>
                  <a:srgbClr val="FF0000"/>
                </a:solidFill>
              </a:rPr>
              <a:t>Apoc.13:3.</a:t>
            </a:r>
            <a:r>
              <a:rPr lang="es-CO" sz="3200" b="1" baseline="30000" dirty="0"/>
              <a:t> </a:t>
            </a:r>
            <a:r>
              <a:rPr lang="es-CO" sz="3200" dirty="0"/>
              <a:t>Vi que una de sus cabezas estaba como herida de muerte, </a:t>
            </a:r>
            <a:r>
              <a:rPr lang="es-CO" sz="3200" i="1" u="sng" dirty="0"/>
              <a:t>pero su herida mortal se había curado</a:t>
            </a:r>
            <a:r>
              <a:rPr lang="es-CO" sz="3200" dirty="0"/>
              <a:t>. La tierra entera, fascinada, seguía a la bestia.</a:t>
            </a:r>
            <a:r>
              <a:rPr lang="es-CO" sz="3200" dirty="0">
                <a:solidFill>
                  <a:srgbClr val="FF0000"/>
                </a:solidFill>
              </a:rPr>
              <a:t> </a:t>
            </a:r>
          </a:p>
        </p:txBody>
      </p:sp>
      <p:sp>
        <p:nvSpPr>
          <p:cNvPr id="5" name="4 Rectángulo"/>
          <p:cNvSpPr/>
          <p:nvPr/>
        </p:nvSpPr>
        <p:spPr>
          <a:xfrm>
            <a:off x="218849" y="4869160"/>
            <a:ext cx="8568951" cy="1938992"/>
          </a:xfrm>
          <a:prstGeom prst="rect">
            <a:avLst/>
          </a:prstGeom>
        </p:spPr>
        <p:txBody>
          <a:bodyPr wrap="square">
            <a:spAutoFit/>
          </a:bodyPr>
          <a:lstStyle/>
          <a:p>
            <a:pPr algn="ctr"/>
            <a:r>
              <a:rPr lang="es-CO" sz="2400" dirty="0"/>
              <a:t> E</a:t>
            </a:r>
            <a:r>
              <a:rPr lang="es-CO" sz="2400" dirty="0" smtClean="0"/>
              <a:t>sta </a:t>
            </a:r>
            <a:r>
              <a:rPr lang="es-CO" sz="2400" dirty="0"/>
              <a:t>predicción se cumplió asombrosamente </a:t>
            </a:r>
            <a:r>
              <a:rPr lang="es-CO" sz="2400" dirty="0" smtClean="0"/>
              <a:t>1.702 años después de que Juan contemplo la visión, en 1798 </a:t>
            </a:r>
            <a:r>
              <a:rPr lang="es-CO" sz="2400" dirty="0"/>
              <a:t>cuando el general Berthier entró en Roma a la cabeza del ejército francés y declaró que había terminado el poder político del papa.  Tomó prisionero al papa, lo llevó a Francia, donde poco después </a:t>
            </a:r>
            <a:r>
              <a:rPr lang="es-CO" sz="2400" dirty="0" smtClean="0"/>
              <a:t>murió  </a:t>
            </a:r>
            <a:r>
              <a:rPr lang="es-CO" sz="2400" dirty="0" smtClean="0">
                <a:solidFill>
                  <a:srgbClr val="FF0000"/>
                </a:solidFill>
              </a:rPr>
              <a:t>(CS </a:t>
            </a:r>
            <a:r>
              <a:rPr lang="es-CO" sz="2400" dirty="0">
                <a:solidFill>
                  <a:srgbClr val="FF0000"/>
                </a:solidFill>
              </a:rPr>
              <a:t>492). </a:t>
            </a:r>
          </a:p>
        </p:txBody>
      </p:sp>
      <p:sp>
        <p:nvSpPr>
          <p:cNvPr id="6" name="AutoShape 2" descr="data:image/jpeg;base64,/9j/4AAQSkZJRgABAQAAAQABAAD/2wCEAAkGBhQRERUUExQWFRUWGSAaFxgYGRwcHBsfHhgfGx4cICAfHCYgIBsjHxogHy8gIycpLC0tHR8xNTAqNSYrLCkBCQoKBQUFDQUFDSkYEhgpKSkpKSkpKSkpKSkpKSkpKSkpKSkpKSkpKSkpKSkpKSkpKSkpKSkpKSkpKSkpKSkpKf/AABEIAJwA8AMBIgACEQEDEQH/xAAcAAACAwEBAQEAAAAAAAAAAAAFBgMEBwIBAAj/xABDEAACAgAEAwYEAwYEBQMFAQABAgMRAAQSIQUxQQYTIlFhcTKBkaEHFLEjQmLB0fBScpLxFTNTouEkc7IXQ2OCwhb/xAAUAQEAAAAAAAAAAAAAAAAAAAAA/8QAFBEBAAAAAAAAAAAAAAAAAAAAAP/aAAwDAQACEQMRAD8AELHeXAB/6sjedAL4R7kXihw/jWc71YZEjWLMsrIyDZnVAFIa92oUR6YvJEmk2TpGrlsSPnirxfIxZTufy/fsjKraz8Mjhw0gF0O8UbahW/tgGzieWb8iQNWrQi6mPUnc89huN8Gvy9NppbG2/M9L+fPEPHdJhy8Z8Sy6yfVFQt8hZB+WJuGhpYI2Ucl0m9jttgO+4tdzVfTHSZbys+e+B/H+8XuNurNV7H4R5+vngpnZIIlLTyKqKbtrRb8ue53wHQgrYkfc7e1ffHBj6lq9KO+AOW7f5SXMR5fLJ37PyIsAc+ZatgN9gemGJmUlgqoCux8I8r5+2A5jZergeRrHquGFd5Y58sWILrah0oADEsGUJ23oeR+2ApaOlk+2I2hsblsdxcRgdnSNw7R/H1035/TEiyEnTp+xG2AqHLbitRofzxIISK2O4sf30wQEZIrl6gY+ZeZ1Gq6e/wA8AIbL7jw3fzv2x9OFgQO4O3Ja5kg7fQYLLDt4tz+n2/pgFxzJzd/oRlYbFS58K9K0/wA7wEMvFJmoRqkakfvWTft/4xA2YcDx5zTvtpNYmHZUEsZJnfUb08l+WLWW7NwR3pQeLny3/wDN4AHLxGO981ISP4+uPW4/ovTm3FHxW/L+RGDmfyChQVFHlV+fsMVYVV1U6Ruo8z0wFfKdqJrA7xJVHPkGrzFc8e9o8pGJ+8QBy66jbMAP3dq+W2K+Y4VFJzUbn549fIpFIirdFep3u8AscZ4fI5siMeovb03PLA7M5UxrYYetD7c8OuegsXtW94TuJwgbV5iv79cAY7KZUyQyOpIANEA0D4eu2/PFLtNAY2A/hFD7YPdhiFyU1/vOR72oGKPb+Ad+m3KPkP8ANgEaAEltR3sivL1w5cOAjXW3/wBuIvvtZbwr/XC9kcuKYst1y+Z/8YN5jdZRVKxVR8h1+ZwFbhGX0xlubAWcUeL5DS0OqxpVpD9Qf5YbOD8OLRixs3MAc6/lhS7d5rTI+k3q0oK6KBZ+W4GA0pOw8sOhXiMneSEFlBKxxjeyoHiJugCQMLvaHgBmEYklEEGXGg1bMSrHwxgkFmPmdhQO+FnLcSaM1HmZEN34ZHUny67j0O2COZ7XZsErJmC45aZURuWxHiS/vgCz9rWeaGF4RGsUbrDT3astUfCLO2xFcztgtl+1SQrGJx3KRhi5BBJJpkBAP71Eem3nhFh4n+0BMGXsm7CaDt1sGwTiZ8kc3pgVW7x2CoCVcXvQVzRUedq22AO5DtynEM06shjMSs0PmRakhh57Xt09sXe2/EB30DMgch5FQNeiqF2OVnzO/wB8Kv4c8FMfEJu9dS0I7osDqUMxKEg9eRAwy9o2jlAM47yOOfUyci1ArpU9GN7eorAKv4Rs0PEpKAJSKQDyuxWNW4bJrMjEcwLJ61dkn2widnchEmdYxxqqxxAoY5NYIbkWO37SjuN6PM8sMubT9g48TDSxZaFkDY8yOd38jgGHL8SiLskTKwjKCVlIIAksLRB6Eb+hwrfiRO6q6GSRVVQyGNmBJ1UdWk3X6YE/hvwyVJc9FLGyF8uCQeYNtRI6nfl0w9cdysWYSKSYOEAptJI8LLZuhyBUH0FnAJ34MLGIswd+9Mi3sbK0aBJ9dR898aQFPUk3yA6YXewHBI4YZNCBDLJbAtrX4bAVuu5IsgE1gvl86jJGWkAL8hq59a+g+2Asa2s7CuQ3x6ZEQW7AA9DgVFxZI4FkdhuPAo5uQBdfM8+mJvzAkJ0yaURq1hgFrTZ3qq3+2AIx5yPQ3isG7NenqRhezjl5gy/CyrzFbD0wXYlU16xpXqxOk2PQb9KxVVFkpmOkhQCflqH1usB9p6/2MdM1EDb+/wDfHEaBSoa11mh7kWB7YlkWhqsHSaIHn/Y54CH8nqdbbba99qvc/Ib4pZGIFNQewCVsDYkGj98EDOBVjnyv0o164H8CXXl2Nk07bsuknxkcv7vngIJoqI8wfL1xCTUzXuFUV9Wv36YuC973J3/v0xTCky6jyKDby3OAjzyalFf3YwkcQSyT69OeHxMvq1DVz/phN4v4ZCPU0fP1wF3swKQb2O9Q8/UH+WJvxDhK5sHzSwfQ3ilwXNDUF5AsKA9D+uJPxAzJM49EAv3J2wAPhhDhFArW/n5bfzwUzS1GoH77s9+mqh9sA+HzaDqXmLYe/wDvvg3weQGZAQWCbLfK/wCgon5YBj47DphGXQ0zpc5/6cQHL3kOw9mPTGa9sfjQVVX96P8ALGn8VzASLVJsZfGxFHkPCDfMCwPr54yzjuaMjBjzJNjAV4Y+8kVR1ZV+RYWfXbDBnYWnzRUEanlYjzNsTsPYXgLwBP8A1uXUbjvB8zuf5YbezmVD56KzQGpgfIhDZ9OeAj4twVIItQBPiK6tqJAo/cY+7L5d/wAyXTwNHG0iaRqOoilUDqSTy8rvEvaDP6+G5drHjkc35lm1cvc4g4Dk8wcrPNGajYrFKQ2ltIHnzRPECzAE9PYBvDM8Mk7wLKpZQpeVFBRZRISFFVqWzV7ctsO0/DY4pp5s0x0d6y5eOEeNwrE6m/dHiI8RHTGX/k7XL5ZKuaYHvK6mkAryF363jXm7JSZjN5hp3MMfet3RaiZLsrX8H+wwCvm82qHLskaR0p8IYvQWxTuaZyS17BQKxb7PdsGVDLHEZTO5hhiaQnkqkknTZuz4QNh88LHazheayrSR5hdKMNUTrup6WG2Py5i8GPw+idIssIVppROXY81UaFLgnkaIA9+uANQ5x+Hszh+9zDBRNZ/Z+FSpGrmW862FDyGJ8zllhYSZxmk0ahBAGNsNRUFjfhjocuZwA7aZaVcwI4ss8eqIlYwe8+E0zDYbDrf2w2ZPhhWWSaaGTMJJdeElVXTzLc9Q3qhtgFLjfaGTLnvldorohIfAo8lI67fvc8MOfyuYzWWgl1rFHQ7lFDF2J8gm5ofvH1OFH/hi53NnLl9MQOu68RRaJA85COXzONA7MvqlzM4YhoIgscLWFjBBK3tv4SN9uuAVFyzos0mYkKkUsbKGpdmOykqVOqhVdbJ6YtcI4QZ8oYnzDGFiSwjRRIzEWQSzadz51Z39MQcU48DK3epFPLHFaMARGpazJqW9yKAC2BzvHPCeFtFKkc7jxFWjRWqzqQtS1ZI1VX0wFd+DPmc1Nk1zQiFGgQ51CMaaOlgLNE174K9keKZmWMaWRliDkyEm5DoHd+EnpR5nAfs3CZM/mirBQryNJKdtKGU3e2xNAaee2LvDeKrkc3MYoWlDEBY1J1cmWwDzO/is7VgCObXOSRsUzCjuCdPipmcDU/Jqreh9PPBfXn8uNUjwuXlXnVFFU6/XVbH6YG8DWCbLSStoERckwRuS8jVrAkc1S/vWPlgRx7tvNJBBGqRJbAFzbEjVqUV56qF7k4C9nszNCC6yx6I2kTZQTZk3sE6tyOY229cHch2iYnSArIyxECzdurMf/gfvhP7R8WjlDtlmmAp3093ZaYkFrJUhY4wBv1vHHZftE0axnNlAyzB2saWaMQOoAA2u2vkBvgLM3F81BK3wqzqG0Fw6eLkVNj4fXBXg3FzmGcNoDqoBCkb2TvXKvUHBbsGcvHl5JJ4teZY6vEoL6a2KrQAAu6Hn64o8ZTup45zGqmv2mkURqFlTQ3HXAecVkYiVI9tKgkkEm26L5aQLPU7DCVmKMvdRnWooDlzPQemHLiXGsoFV3hWUBrkYVqKEDwr8xvhY4Jm1bNpIAqK0isqkGq1VyPNQDW3lgJuPdnc1lESYxNS+JiGViABzIG4H1xa4jkY5xHmJH8cniiiUiyq1qLE8hZAoAkk4Y+2WYlMMwLozRMsYCJpY6hZYG60nlp364BcHy8OYyUMInCyRo8hDx7KyGzoYEMGshrs1ttgF7IcJafN9zEoRmYqASSBV7eZqj64K5JlgzBCKzjLrobVRJka6NUR0J070MUexoa8xIzOD3RJ0H9o9ndVatixoavfDtl8jlcvlO5l15d6avER4zuxZhSkjUANWAR2nmzTxLLEMurk3WrfStkiImlAJHiFc8Ae0PC0jaRUYl0G5u7vy8ueDHAM1H+daRpZH8BQSs1lASBqNfuoOYOB3bxdUz6ZVkCOELBQCwK2HYja9qrAU+wkt56MnlGsjn5RMB9zgtkOMdxFO+2pctoU+TSEJf2wI7CNpzErdUy8rAeewWvvjqVx3bKQCSU23oqrFiPrQ+uAJcYzCrkssqnwozmvZU/mcN8sJj4bDl4wpkKgygDZO88R3r4iD8POjeEMZpcxHHAwYOGfUa30t5DzCr9sPHGOOCWBJgjPA8OqJgCwgMYCSsyEAFQdO4IOxq8AO4HwKASIZZe5ljP7KkBjW7t5Gs/IUu/XyeMr2rim7xmdYFh1jW0hYakcp4a0+WoXd30ximennymYlWUDV8LVupBPMfwn+uLWUz0awNqj1F3Hc8iEG+kEciDR+uAY/xHyOYzijOwtLJlVhWyx3NGmathXmRsMT8Dnf8vmSkrImXjOityGLhlX1JI1c8Efwh4ozJm8rKP2gLTKWOm9S0wCadhYBNbeLl5wN2XlL9zGhbUe9VTsrNDCEY+w7wHRsSd7oYCvxM5rJIJ45zKjUkxDl1BamBBJNBjzXzHLA3hX4jy5dmkdEnaTWFEx8KsX1a0AFAWR4Rz89sR8Z/MZGDMQGJER2BdEa0BB2IGk3zrYjFPs3wlJZoBM2mOJDPIAN6J1Ab+ZA++AO5fiAy03/ABDiFPPL4liSgR4a1Fb+LkpHQed4+7H9sJFysjs4M6kglqPeI266lPxAGxWxFDetsIWaz5zU7yMNJd9XmBfT6AC/TGq5LssmQypdAJZ2rW0myg6SNI2Nr4tvOjvgI8rw2NYoEIjZSya221iUv4qUgglbqieXngV+JUka8QjESlXhZyJi5LsVYMLNk+FtVe9DbFDgWUXLZhRK5YroMxVjQANLTbb/AMXSsF+zcQk4lqlj75X1xxuwJjZ6sgSEblTzbmeYGAL9nOJvPlswY4P28pBlrZZa5uR6A+Iex9MDs1kDk+91hYtaqEjMmvWpsnxf4Tp++Iu00EvDZ+9UsjRg92y7DTY2A6qSN757YYv+Ax5yPLZvMxxIFVWVEalNkGmUjz3oV054BH7CyRtm85HM+lWgJvVyZSKA5hviIrE3EMg7lJIo3fuv2cY0+NnK/EUFnbn9MUuMZ98hnmMEUOXkSQta+I2TshDcgB+6K53scalwzjaGFM0qlHzRZwgY6QEH31GzflgF3sfxSSDIHK5txlpGKyQ94tl4wQGQjmGNDn/iG2KE+einzKzRyqrB9CoVvcEgO242vlYO1HHPbLiBzmZIAUDdV+S0TdemM9mY2jxEgn4dNjcVt6knAbH2FheRc0p/aSKVBU/v2SCNXQddXnXPqZl4NNK0hVtKodILbljY5gdAORH23wwdn8mctBDCWEjUWldVAGrTZ2B232+WJclMqrIaNaq/7R/LAI+W7AZYiRdBLRjUxLNTE9CAeXP22wl9pOHTT5goAI1jA0svhAWtt/8AFd740mQuZJUQf8wgmuum/p88J/aRhLmMvAgZRIranvfSKsVQrr9cBW7UZ6eULqKDUt+EVdeENz31/KvngXwXMtl4lhmFRMxa61c0o31A0j57csFO2mZCZx4xVoqpXrpGx9r+2AnFMwyZVhyaTez0TkAPU1eAN9msk9SSwAGMERa9JJjsgk0CC2kdRgtlu0KLLEjyAmJiiqUYgycwWZud7AA9ee9Yk7L50Q8OywUspeIBtO5bT+8By0rfucKuZgGkd3GZL1MWZTf+bn1O48sAVy/FIpJs9MZjBUKRyhAveE62DBdQ5baWsbb4Qe0MkLD4RCRtGq2VodLrck76sT5jPTZqRpJFJCkd5WxaqNk1z2x72wRNaOu8dCup3BO/ptgLXA+GCAZo3YMJW6qrb+eAkueVTsy15hvph7my6COS9xSajf8AH7ctsPA4vlsusSyxLIzBiAEjulAvY1fMVgMv/D7Lx5nO65B+yjjkd97I8Ggf/I17Y0Re2YiSOPu7VQuXXMgHu45QNIRh+8ATR0nYnrRqGXthlEYh8uIW/wDZQmibHw9NueBHb7OePK5ZGUJI7MwFBS4aMhmrysm8BnvazLSxsIpCrMibkNq5NZINC7PoMUc7LpjRTyDij08KDavQsd8PHEOHBeJiNTr7wugVd+fiCk0dvDXnucAOP8BeKVoxpPdAFv4e8Ynf59PbAWuw3HI8pK2aaIyUjLp1EXde+24xo+S4iZu7cy9z3Z1uNBfR3qKoLMppSoQ3fmMY9l8o6FUXxElK8rLV9MbNwfMN+clCSCKNl76R9KhSpJVwRyO4FepOAUMx2QeWESxhQjMwYM7BLLH4WIOpidyPXFDimRfIZTMd4V72RlVQLvQb1GvK6H0xovFZ1zalIG0GIfsoiKGkjYr/ABnyxk/G3M06x0QoFDUCKUbXuN+XPAK4lMUmqt+YB5b4Z5+0LflnQS6WBQhTqt7sEKwIChQASDzsVyxzkZJRKyJE0gNGgE5dQdQNCzz2wT42FVWjBjjLLTL3bBgNiARp26c/P1wA3hfF2lDh21gLqW71WSLFnc8hh67JZRpFzQglMcyIrwtsVUgtqGnl4gApPkcZ32eyjPmG0t3ugWxG1Aeh64PxSyOJVjYrrjYsU2NUb5cr64BkzyTcQy7ZvMIkYiUNsGstVlQLqya2HpgdwftaseWAIJcLGjXyDB9Wkeugg3gbwuSePh1PreF2R0UGi5bUtA714U511xQz6GTLPmPhhnYHu03MYHIAn/KPezgD2bzsGcyzx6FOanzQ7pgBqAMgQt6eEk1hk7UcOHfRwZcX+WUqaYA7igosgHzIGFD8LsmG4pE1DTEjyjnuVFCv9XLFjiHaaSGXugdxK8hYFlYsAb3FGt6wH3AIzLMdQ0HV8BsHn5H3wL7Jfh3mczIizRyR5VGIeVvCCATYUGidVVY8+eHf/wCpKukRUGGTSCdg2quuqut/3WOONfjAqExrA0zLYYu/dqPQUrFvfbAPDohzMCx0iBGAVDpuqIND4goHXq3rifg2Wkk77vHtA+mKtrAG5brdmsZl+FvaCTPcVllm+IQFUC8lBbkvrtfrt6Y1HIZoDWiUWLuzEkGvEd2HO6HIX15YBcycTx52YA2vdHW37os6Vvcmzv16dMZx+ImYMeYgVHNqjAEbbalO/wDfTGwSQNIe7opC5rWACWcAkE77X68tsZP24njy+aHfoZX0HR4dIUE8j/ibbcjlt54BeGdkzUzSSHxIO8lkOwF82r1O3ywP45nHkcrGxdTsNtydgMT5/tA0sZW1VasKNvl6jrgp+HMKzZ1KFiIGQ3yLCgo36Xv8sBouY7HlssiyyApDGF0ItDa9r1XY5XWIszkAKWMhUDqCOWyLst9RrOGXOSFE7qubKGJ3/eFgbe+E3heZaTLJI2/eFpNvJjYwCPx2ZlkBPg7yMk7mvCaPyG/1wLzm+WW/Mj5AGv1xb7XZm0ifyMsZN+ZUgfS8L82b/YrvyLDf1/3wDVnuMMuTlZ/FrdF+quxHzoYY+0oUMpZd1U6CPcCyPTy9cJvEow+WQXs85VfZYwv6yfY4Ze00xacANenle10d+uAE5/Md666v3yFr3Nc8NnFOORZbiGXknJWNIXo1q0nUm4AG/LChBvKlUfEK9wQfpg02SXMZ7JwyDUJGIYEdDILr5E/bAdfiHNHk5oMxlioM6O4lj5Ne2oC9K2GN1zu+mAPZHiCHL5pJdTLavQ+KR6OgG/3VKlvesFJOFiLLpBmdLJkuIKoZqoQzfGG8gdIasEe0Rjiy80eXh0NIWMUKL41UneVgATQWgBgFz8Oi2Yzzs2mzGSoI2u/D8heGng+Sbvu5c6oaZnbqw7ywFH+G2P09MJf4b8PWbMSMxb9nHY0mue2/p6Y1yLJTP3GYDJF3WWW9XjDBth4dtj1354DvO8Egk7lwKIeyADodFbxFq5EDcnqBhW7RcLX8zrXu1JjAjjUfGLsmgfCu48R54l4h2xgiZ8vC8s0IhKzEC1Ri3iIYb6efpzGBnH+0IhyyZmLLpFLINK2OSBtrGxB5nnzOA94B2fMKyyZjwFz+05MdO7mqN0Aun3YYdooB+W3AJokl1sgsepPXfc+mE/sBmm4hSMNFuENEnWoIdiS3kBpoeeHXichpYxsJGI+XM/Tz9cAv54x/mljSJUcxnQ4FCnVdSsoq/gBHUb4P8E7II5BbwKvjHd+JXD9VcjdaF8utdNxHbeAxaMxDaPFYscqbz9L/AFwx9gOJCbKx3QeO0q6OlelfMfXALOZ4UYc3BkU1dxBA8gYkc60qx9QCR/8AscJnD8kGyhjB0jMZnTGu4quYHpdnGrdr8gjTQSyfDpaKRdyaJDob6fCw3536YyTLpPBoQwmREzHeEbjwgVXufi28qwBjsMJYmy8p8DJHmgT5EaWX9K+RwtSZxnlke7k7liPV5DZ5+QGHTshmlneGNyRG80tgHfuirsFJ+aixhf49kcrFxMyIwOXQjSPMqOQ896PPzwHy8OA3G5XwV/2/qDha4z4Z59zu3Pz9sNPD7OoE26BQ1ctVFyR/qwE7WRgZlq5d3de9YBz/AApjjVpXahSiyXKjTzIodNud+mNEz0P5zS6qgWMEqpsF2uhqKjUqiuXM+nVA/BaC5nJAIUou/wDiazt8l540jgAEkd77sTYPkST77kYBf49JxAQlZBDEi8+6Y3Si9ttvbGY/iXnml0TOxdzp3NctBOnYfPGy9tIryztd0vP5Hp64xPtlFeWU+RX/APpcAqtFfeEj4VFdOf8APGg/gRw8PmswxW9KLvfK2P8ATGfyfBISbFKPnjRfwp7Vx5aB4lP7RnDNqIAIo8j5jywGq9opwiqnMIxJP72yM9fYb4ReE5ioI4/hMahT0rwkjf8AXBnivacnRSksZNAWtyWUqTS7E78sDU4QcrlSJBchstvZBI5N5eHcdOeAynj0zMkg5hZNVDpYIr+/LARQe7P+bf6YZP8Ag0rwzPo8LAnY89LWvuKOF+IFAdQIBG12L+uAaOIQd3+UjYaSskjMOe5nT+mCPaCQxzL4b3LdLvVv+t4EcQ4hI+ZSVhQDHVW4BsnmOY3wRmzMMz3r3G4IYe/XAUMjPWYhPIatx19MNOQ45EnEYpZCNKUVJvkGJY4BDhYQ97rsch4fqbsjAd+IiOeNygddBtX+Fhv9QcAycF4w8mV4pM6+LVFOAw5HW2np0AWsOHAOCThUnKOZpKaWRxpskXRP+EbAbYWc321yszu0MEhOaeP8yHrQe6Nro6BSAQRjQe2WdeIJDAryPMGPNa0gDn1o6hvy2O+Az3hCN+bede7jggDgyAUGDtr0t/ksA/LDB2q7zMZNC6tHDCgGldmk3BVnv4I1uwu7NfQcynAuyx0x2VsAaaFxg8yyA/E5O/eNsOg5ki+0PF1eLM5TTqUHWHJN6gnM+dlTgGPhHZvL5bIqI40qSIO5I3Z6vf8AoMZ1+Jqj8tG6/CZHAU8xYVwfocOHEeP5gwZSNSrJMFUVsaNKw+Q9MJv4lB2l7k0CZTWkeEBgv6AYBz/CHhQjhTYhhHqs1zkPTFfi/HYk4hBBJII7QkM3LUWFA+Vgfphw7J5ZosufEJAxOihppFWgBd7WTj869ueKrmM7K6G0BCofRRVj53gN/wCN5Lv4nAo94pAI9uf1ws/h0DCWjfcSgFLUjxbht6FahQv0GC/Ac87ZKJ5q1ilcdRW+ryNjcjasXuHZj9m6BhoRjVnkCA1fLVXtgOO1mdihyc0R8cssekIrG1Ium1DcUTz57Yx2aQROod61UQWPLz59d8bLnszFuToYjruK+3rhO43moqLmwq31JH/cN7wGdZt2V/BIdCElCNrEjUCK9Ov0xWYCKTx3o8MgBBNkb1fvd++JcxnO/kJPxO9k1VBRt+p5Ys52MPJEP/xAn7V9cAZ4LL+y1PQZ3dm9yLv28sDOIAtMxJ/c/TDJwKlRL3BSQ8vZRgDxVQsitezIRXz/AFwDt+E6lYWavizGkb9Fy5N/VsPvZBSIRvuEH3JOFfsgmjJZQAfHHmJj06AL9sOXBI6jP9nAV+3D6cjMaF6PveMW7QxaslIR00n6Ob/XGpfiVnAMroFW1MfYHYfXGWZvMA5OdSNu72Prr5nAJ+RiLxy10rriPJZNpHVFFl2AXrRJq8WckAYZDyBNfQYYfw74J3kkk7lo4ohvJWyk3fuwAO3sMA8dm+zDRMmYJVEhcrAHJ8ThSneHb4dzXsMAe03GwZS3dtI0pKqi2zbdB1Ow/XDLxbthFloooUGp21OkYIYhAo0h2s02xsdOWEnhXa9sjm0zwjWQFyki9fHHGx0mvCR0+eApcT4/LBKsZyxjLD4XJBIYULAGw3OF/jXGZJVSN9NJ1A32Fc/bpgzx7tCc/wAVM5UpqOyk6qpTQFgV7ed4VJxvXlgNe4J+Ha5mJJ5p2Bk8QSJFGzE1bNZ39hscM/Dfw74fFv3AkbzlJc+++2LnEu0WVjbctEvQtG6rQ22JUACsFMnKHQOrB46+JWFV/TAZ72/j7rJ5+RVC6s1CgKitIALEgdAdhgZ2s7Gzflco+xzUpAjiQBRHGqg8yaLkkEmwN6rD125yaS8Nzqm9KlJuvSr8jsUv54GvxsST8CLAcpDJY2Xu0ClvscBUzvB1m/Mu6r+2VIjBAFaRWr4dV93GSRzN7dMd9u+ETLHFlcupZp1IMa3Z00AGc2zBQfQeQwu5XNSPlpXsiTNZxpY9wCAgIDNf7oJqvbDfnO2izbd2y/xLJ6ei4A687ZXI65yWeKIam6kgV7c8ZN2Yl1wZySZ2dv2SKQpN7tf2YfXDTxXiweNkYtpIqmckH7YA8PziRxyRigGRtvMDxb1z3wHvGOIydzl32RkjTQV2uqpzz39MNvFsvHnc3FmEf/kaiEA3JC2T586+Qwk8Pds/+WycWxSkDH91dWu2HkoBHrth2k/CxlDMc8ABy0xspvfYHX1/TAMef7ZQ8PyUcryxksh7tOrORZ5WaBI5eePzW0DyyrqBUzNYobeJuYHlvhs7U8UjzWWycKb5iF3jIo016QFB5N4lrbzxokf4XmNgFngXSekB29L1/fAdz9p0yELsCZQqKGTq2rwhkawFNXq2O2L3YzO9/k1l2WSZy5FWFFkUNudAC+uM97cZeTLtmYS0bpGsUjMIyCSzFQAdWw39cPnY3stOuQy/jSPXGDRDGiepFgXRu8AxZiQFdwbXYkoTt5AXzwq9p+EJKjKzgpJV0uki9ttzW+GH/gDoqh8wmpfgpDV8up3vFQ9k2DDVmEJPTu+v1wGQR9jWglLE640Bpq+I0aFXy/ixby2SZ8y5Y/BEuwPKwaHyvD5254K8GWMiVLpdCVjQ7KTuSLN0RhN4Ll6iZwQO8UMQOpaQ19t8BeySUIhV1E7H3LDCxxk3oJGw19eWw/ocM4ekH/s17WR+uF7iUFwv1YAKPdgRXzOA13JxdxFlF59zk2Iv97Uou8MXACBCoFmwu/y/qMCe0D6WKmtQy7Kf4ajT+e2JOD5nwyLfwMU2/wBS/Zq+WAWvxOz+4QgC1Ndbo4zkR3E45DQbHnjQvxAguGOTnpLIQeobe79CK+eEbLw96yqg8UnhC159MAs8H4XJMndoLJsk9FA5sfIDGnwwflslBFGEJppIC70ZJeYLg7baiVW9tvkkcRzqZTLNlYHBvbMTKd5H/wACn/pp6cyT64tdsX1cL4cSxDFW8N7MoAo+4Ow9zgKfZHgzDNls0rII0lZtV2SEIIPWyWu+uHDi/DIoEjDLboAYwB8Tdwo1HoQL39QMUezHF5o8qmZBLylljiWTxBwoJazVhV2363jiPiUs6vJOtSMheJyQdg3iUAclaxvXQeWAz5zozVtuQ9nFTNDxM3Qsfvvi9xidO/LKukAjUl9QdxeOOKZbQ6qDYO46c8BrvG3M5dfzTqQaq1RbsmmGpia8v0wZ7PZuDJZdYkYueZZmq2POgASBhLzWaRddA6tR29LO93z+WOBxE7DmD6m8Bo+b7SZcROJv+XKvdyUdRAINNVA0CT9cY32b7WnI5+NnvMLltaRgGgwbYNvdA7Ngtn5ndSPisef8/LFfhXAFnfSqKSeV7e+5wBfgvaeMo0mYRJJcxIWKlRpjVfhH35Y5zHE4dLaIkHS6Kn5C8d5zsm6gqVCiyOYaq6+2CnA+HDLqw2Z3rUxHIDoPQXgA0fdWpI1XsdiSPLDF/wD4qB/EQys2xpq29NuuLvDuEmVmYL4YwGf1BsD7/pi9LJdXYHn+uAEcIymT4ZmXmFlu7O7tsB1Jvp7DBfLZaTiVSZi4skd0jAIeddvivdIj/h5sOdCwb+V7ORvHG8sYd3BbxDkrch9K2xej4LDr1aBY9PP36VgMN7SZZcvn2ABEUObV10gaFjdgeh2srt/lbG7yJTkgFhd8/P8AljNuLdjXyM2ZhQQFM2uqFpYy4Gkm4rsKht7DGzXTbHfBu3+ZniUKFDrSOtWQQKv1vngKH4rxRs+YkBjkZoIqpvEgWRr2ve/qKxoHAOJwtlMuVkUgRqK1CwQACDyojywjZns3xB5e+BgorsGUHT7XVH61gGnZrNKZJEMnfObEiyAK3+dWUk89qPngNefiCqP+ZH8jZ+fPpj6TisCgkuNR56QbvCXlOHuFUyOQwHiABIJ674sx5dKJIJo+eAYF7TRpuodq6UAcI/H4xUzkDU76lA3OkG7NchucM0YS/wDlgD54ik4NA7l2jXxgI4DMA4BOxANEdaOAQs3xyE7h10nSLvyrnfLcVjnhWcieevEytLGqMAShbWAPFyFk40V+BZWwRBCvlUY98V4+GRRSd6uhAKJQi0sEEMFvwvsLI5j2wBHjcLGZyTzEguv8TqB9hiPL5hEzjrtUqih/HExU/MhvtiWE99PEjOoogm7p1LaqB5C6688Khn/MapUJtMwXF7HS8rIb8t9P1wBbta//AKYC7B3H+q8KX5VsujC/2sqEij8EXK7/AMbkkDyAPng5xvjQ1aGIIQnbpsb0/OqvClk55JZnkl1MHBt0QlUsWEG2kEDYA+WAA9rcoVn2UiNx3kYqgNQAaq6A/wAsSdqM2zZbJIw2jjdVPmNQrboRVHDFm+0afkYoe9izD+EEVRRWFBE3uxXiJHMisKUubjXvRJGW0OQi6itE2GYEA7ghbHW8A38Lnb8vl2gAWXLwMqxlqEhkNsyn/Ft8JG/niSLKflm15pgjfljAsEZ1FQV2ZyaCgH3O2IuGdh89LCmkBNKgpqYLf6m7xcl/DLNOC+YzCLqHj3ZywHqKo1gM342D3xJ3YgFvU1viOXMkspNnTtifPXIsbsCXkNaujV4d/Ubb+uNR4N+FmXgfVNeYGnkRpUGt+RJO/LAFM32QkjsyUFLEruGPxeh3HIfXEGY4SoQSM4WzQBRq251v6+WCnDcmsuYmV7IjGpem5Y38sB8rnHMusHSVFLp5D2BvAHMp2ZPcmSNIJHK2hJrbfbcj77YU58rJqooFk5EhlC30PxEDDBPxiVUkfWSwqifUfTCPxXikjBzqPPpWAZ+z/DpDbtaImx31NIx5C+QUc976YLTzgA9R5nntgb+dZMplQK8SajtzLHf9MQ5Be+mijfdXdVYehbcYDQOGIuWyBaT45/FXoR4RgBJEjAI70JCEvnz3Y7emCHaQXMRZrUQB5ACgB6YWMzmD30Q8lP3IvAMmc7egyMFhoXQs9BtyrbHMHbJhuI7re7v+WBEnQ9TzxSmkI26f74Bml7VvIP8AlpXk3iA+o++BC6Q2pI0RmO+jr74HcPa6xclFHY8vbAXe+kArUavnirLKdXhLE/5th6XiBM2xPPoftigZyAPn/PAGogas6vrjpI9XPAkZ5iNzj0ZpvPp/X+mAPaAOQJ/2xVaXS9V4XB/1DqPcfpirDnWFb9cDuIcVdQKrz+//AJwDPqL86G30GIZIg6kmjtXX6itwfXAeLOMVb1/rj0Zgi8AP432UaaMoJnSInUYkVQhbzI8ydz674FZDsacqWIdzqBDrYXUv+kjnvuMHZs2xU4qzSEX4m+pwGd5nhbiXukLKW/dJPPz26e+NVy3aXMwqqJMyKBsFUV8hVfPAzNIL3UX573y98fRjWrKSQCDyJH0wFtO3OYMir+ZbUzBV8KAWxpbOmgL88JfaDISJLG0roW79jWkkm2Gty3Ijb9MU581IhMayyKnLSGoHYcwNj88UhmHWIqJG0neibAI5EWNj02wGiZ3tLmr3zMhWqFbelfpgYvamSNqTMSajYCodz7+nqeWFzKcQaQeKrA25/wAzjvW2gxh2CEgkCufO+V4AJnIe5kCEnwXvdgWenTpzHPnhhz3aKV9KtNKdq5kUK+vTACbKAECzVeeOZRpVTZJOxs3t5Y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4" descr="data:image/jpeg;base64,/9j/4AAQSkZJRgABAQAAAQABAAD/2wCEAAkGBhQRERUUExQWFRUWGSAaFxgYGRwcHBsfHhgfGx4cICAfHCYgIBsjHxogHy8gIycpLC0tHR8xNTAqNSYrLCkBCQoKBQUFDQUFDSkYEhgpKSkpKSkpKSkpKSkpKSkpKSkpKSkpKSkpKSkpKSkpKSkpKSkpKSkpKSkpKSkpKSkpKf/AABEIAJwA8AMBIgACEQEDEQH/xAAcAAACAwEBAQEAAAAAAAAAAAAFBgMEBwIBAAj/xABDEAACAgAEAwYEAwYEBQMFAQABAgMRAAQSIQUxQQYTIlFhcTKBkaEHFLEjQmLB0fBScpLxFTNTouEkc7IXQ2OCwhb/xAAUAQEAAAAAAAAAAAAAAAAAAAAA/8QAFBEBAAAAAAAAAAAAAAAAAAAAAP/aAAwDAQACEQMRAD8AELHeXAB/6sjedAL4R7kXihw/jWc71YZEjWLMsrIyDZnVAFIa92oUR6YvJEmk2TpGrlsSPnirxfIxZTufy/fsjKraz8Mjhw0gF0O8UbahW/tgGzieWb8iQNWrQi6mPUnc89huN8Gvy9NppbG2/M9L+fPEPHdJhy8Z8Sy6yfVFQt8hZB+WJuGhpYI2Ucl0m9jttgO+4tdzVfTHSZbys+e+B/H+8XuNurNV7H4R5+vngpnZIIlLTyKqKbtrRb8ue53wHQgrYkfc7e1ffHBj6lq9KO+AOW7f5SXMR5fLJ37PyIsAc+ZatgN9gemGJmUlgqoCux8I8r5+2A5jZergeRrHquGFd5Y58sWILrah0oADEsGUJ23oeR+2ApaOlk+2I2hsblsdxcRgdnSNw7R/H1035/TEiyEnTp+xG2AqHLbitRofzxIISK2O4sf30wQEZIrl6gY+ZeZ1Gq6e/wA8AIbL7jw3fzv2x9OFgQO4O3Ja5kg7fQYLLDt4tz+n2/pgFxzJzd/oRlYbFS58K9K0/wA7wEMvFJmoRqkakfvWTft/4xA2YcDx5zTvtpNYmHZUEsZJnfUb08l+WLWW7NwR3pQeLny3/wDN4AHLxGO981ISP4+uPW4/ovTm3FHxW/L+RGDmfyChQVFHlV+fsMVYVV1U6Ruo8z0wFfKdqJrA7xJVHPkGrzFc8e9o8pGJ+8QBy66jbMAP3dq+W2K+Y4VFJzUbn549fIpFIirdFep3u8AscZ4fI5siMeovb03PLA7M5UxrYYetD7c8OuegsXtW94TuJwgbV5iv79cAY7KZUyQyOpIANEA0D4eu2/PFLtNAY2A/hFD7YPdhiFyU1/vOR72oGKPb+Ad+m3KPkP8ANgEaAEltR3sivL1w5cOAjXW3/wBuIvvtZbwr/XC9kcuKYst1y+Z/8YN5jdZRVKxVR8h1+ZwFbhGX0xlubAWcUeL5DS0OqxpVpD9Qf5YbOD8OLRixs3MAc6/lhS7d5rTI+k3q0oK6KBZ+W4GA0pOw8sOhXiMneSEFlBKxxjeyoHiJugCQMLvaHgBmEYklEEGXGg1bMSrHwxgkFmPmdhQO+FnLcSaM1HmZEN34ZHUny67j0O2COZ7XZsErJmC45aZURuWxHiS/vgCz9rWeaGF4RGsUbrDT3astUfCLO2xFcztgtl+1SQrGJx3KRhi5BBJJpkBAP71Eem3nhFh4n+0BMGXsm7CaDt1sGwTiZ8kc3pgVW7x2CoCVcXvQVzRUedq22AO5DtynEM06shjMSs0PmRakhh57Xt09sXe2/EB30DMgch5FQNeiqF2OVnzO/wB8Kv4c8FMfEJu9dS0I7osDqUMxKEg9eRAwy9o2jlAM47yOOfUyci1ArpU9GN7eorAKv4Rs0PEpKAJSKQDyuxWNW4bJrMjEcwLJ61dkn2widnchEmdYxxqqxxAoY5NYIbkWO37SjuN6PM8sMubT9g48TDSxZaFkDY8yOd38jgGHL8SiLskTKwjKCVlIIAksLRB6Eb+hwrfiRO6q6GSRVVQyGNmBJ1UdWk3X6YE/hvwyVJc9FLGyF8uCQeYNtRI6nfl0w9cdysWYSKSYOEAptJI8LLZuhyBUH0FnAJ34MLGIswd+9Mi3sbK0aBJ9dR898aQFPUk3yA6YXewHBI4YZNCBDLJbAtrX4bAVuu5IsgE1gvl86jJGWkAL8hq59a+g+2Asa2s7CuQ3x6ZEQW7AA9DgVFxZI4FkdhuPAo5uQBdfM8+mJvzAkJ0yaURq1hgFrTZ3qq3+2AIx5yPQ3isG7NenqRhezjl5gy/CyrzFbD0wXYlU16xpXqxOk2PQb9KxVVFkpmOkhQCflqH1usB9p6/2MdM1EDb+/wDfHEaBSoa11mh7kWB7YlkWhqsHSaIHn/Y54CH8nqdbbba99qvc/Ib4pZGIFNQewCVsDYkGj98EDOBVjnyv0o164H8CXXl2Nk07bsuknxkcv7vngIJoqI8wfL1xCTUzXuFUV9Wv36YuC973J3/v0xTCky6jyKDby3OAjzyalFf3YwkcQSyT69OeHxMvq1DVz/phN4v4ZCPU0fP1wF3swKQb2O9Q8/UH+WJvxDhK5sHzSwfQ3ilwXNDUF5AsKA9D+uJPxAzJM49EAv3J2wAPhhDhFArW/n5bfzwUzS1GoH77s9+mqh9sA+HzaDqXmLYe/wDvvg3weQGZAQWCbLfK/wCgon5YBj47DphGXQ0zpc5/6cQHL3kOw9mPTGa9sfjQVVX96P8ALGn8VzASLVJsZfGxFHkPCDfMCwPr54yzjuaMjBjzJNjAV4Y+8kVR1ZV+RYWfXbDBnYWnzRUEanlYjzNsTsPYXgLwBP8A1uXUbjvB8zuf5YbezmVD56KzQGpgfIhDZ9OeAj4twVIItQBPiK6tqJAo/cY+7L5d/wAyXTwNHG0iaRqOoilUDqSTy8rvEvaDP6+G5drHjkc35lm1cvc4g4Dk8wcrPNGajYrFKQ2ltIHnzRPECzAE9PYBvDM8Mk7wLKpZQpeVFBRZRISFFVqWzV7ctsO0/DY4pp5s0x0d6y5eOEeNwrE6m/dHiI8RHTGX/k7XL5ZKuaYHvK6mkAryF363jXm7JSZjN5hp3MMfet3RaiZLsrX8H+wwCvm82qHLskaR0p8IYvQWxTuaZyS17BQKxb7PdsGVDLHEZTO5hhiaQnkqkknTZuz4QNh88LHazheayrSR5hdKMNUTrup6WG2Py5i8GPw+idIssIVppROXY81UaFLgnkaIA9+uANQ5x+Hszh+9zDBRNZ/Z+FSpGrmW862FDyGJ8zllhYSZxmk0ahBAGNsNRUFjfhjocuZwA7aZaVcwI4ss8eqIlYwe8+E0zDYbDrf2w2ZPhhWWSaaGTMJJdeElVXTzLc9Q3qhtgFLjfaGTLnvldorohIfAo8lI67fvc8MOfyuYzWWgl1rFHQ7lFDF2J8gm5ofvH1OFH/hi53NnLl9MQOu68RRaJA85COXzONA7MvqlzM4YhoIgscLWFjBBK3tv4SN9uuAVFyzos0mYkKkUsbKGpdmOykqVOqhVdbJ6YtcI4QZ8oYnzDGFiSwjRRIzEWQSzadz51Z39MQcU48DK3epFPLHFaMARGpazJqW9yKAC2BzvHPCeFtFKkc7jxFWjRWqzqQtS1ZI1VX0wFd+DPmc1Nk1zQiFGgQ51CMaaOlgLNE174K9keKZmWMaWRliDkyEm5DoHd+EnpR5nAfs3CZM/mirBQryNJKdtKGU3e2xNAaee2LvDeKrkc3MYoWlDEBY1J1cmWwDzO/is7VgCObXOSRsUzCjuCdPipmcDU/Jqreh9PPBfXn8uNUjwuXlXnVFFU6/XVbH6YG8DWCbLSStoERckwRuS8jVrAkc1S/vWPlgRx7tvNJBBGqRJbAFzbEjVqUV56qF7k4C9nszNCC6yx6I2kTZQTZk3sE6tyOY229cHch2iYnSArIyxECzdurMf/gfvhP7R8WjlDtlmmAp3093ZaYkFrJUhY4wBv1vHHZftE0axnNlAyzB2saWaMQOoAA2u2vkBvgLM3F81BK3wqzqG0Fw6eLkVNj4fXBXg3FzmGcNoDqoBCkb2TvXKvUHBbsGcvHl5JJ4teZY6vEoL6a2KrQAAu6Hn64o8ZTup45zGqmv2mkURqFlTQ3HXAecVkYiVI9tKgkkEm26L5aQLPU7DCVmKMvdRnWooDlzPQemHLiXGsoFV3hWUBrkYVqKEDwr8xvhY4Jm1bNpIAqK0isqkGq1VyPNQDW3lgJuPdnc1lESYxNS+JiGViABzIG4H1xa4jkY5xHmJH8cniiiUiyq1qLE8hZAoAkk4Y+2WYlMMwLozRMsYCJpY6hZYG60nlp364BcHy8OYyUMInCyRo8hDx7KyGzoYEMGshrs1ttgF7IcJafN9zEoRmYqASSBV7eZqj64K5JlgzBCKzjLrobVRJka6NUR0J070MUexoa8xIzOD3RJ0H9o9ndVatixoavfDtl8jlcvlO5l15d6avER4zuxZhSkjUANWAR2nmzTxLLEMurk3WrfStkiImlAJHiFc8Ae0PC0jaRUYl0G5u7vy8ueDHAM1H+daRpZH8BQSs1lASBqNfuoOYOB3bxdUz6ZVkCOELBQCwK2HYja9qrAU+wkt56MnlGsjn5RMB9zgtkOMdxFO+2pctoU+TSEJf2wI7CNpzErdUy8rAeewWvvjqVx3bKQCSU23oqrFiPrQ+uAJcYzCrkssqnwozmvZU/mcN8sJj4bDl4wpkKgygDZO88R3r4iD8POjeEMZpcxHHAwYOGfUa30t5DzCr9sPHGOOCWBJgjPA8OqJgCwgMYCSsyEAFQdO4IOxq8AO4HwKASIZZe5ljP7KkBjW7t5Gs/IUu/XyeMr2rim7xmdYFh1jW0hYakcp4a0+WoXd30ximennymYlWUDV8LVupBPMfwn+uLWUz0awNqj1F3Hc8iEG+kEciDR+uAY/xHyOYzijOwtLJlVhWyx3NGmathXmRsMT8Dnf8vmSkrImXjOityGLhlX1JI1c8Efwh4ozJm8rKP2gLTKWOm9S0wCadhYBNbeLl5wN2XlL9zGhbUe9VTsrNDCEY+w7wHRsSd7oYCvxM5rJIJ45zKjUkxDl1BamBBJNBjzXzHLA3hX4jy5dmkdEnaTWFEx8KsX1a0AFAWR4Rz89sR8Z/MZGDMQGJER2BdEa0BB2IGk3zrYjFPs3wlJZoBM2mOJDPIAN6J1Ab+ZA++AO5fiAy03/ABDiFPPL4liSgR4a1Fb+LkpHQed4+7H9sJFysjs4M6kglqPeI266lPxAGxWxFDetsIWaz5zU7yMNJd9XmBfT6AC/TGq5LssmQypdAJZ2rW0myg6SNI2Nr4tvOjvgI8rw2NYoEIjZSya221iUv4qUgglbqieXngV+JUka8QjESlXhZyJi5LsVYMLNk+FtVe9DbFDgWUXLZhRK5YroMxVjQANLTbb/AMXSsF+zcQk4lqlj75X1xxuwJjZ6sgSEblTzbmeYGAL9nOJvPlswY4P28pBlrZZa5uR6A+Iex9MDs1kDk+91hYtaqEjMmvWpsnxf4Tp++Iu00EvDZ+9UsjRg92y7DTY2A6qSN757YYv+Ax5yPLZvMxxIFVWVEalNkGmUjz3oV054BH7CyRtm85HM+lWgJvVyZSKA5hviIrE3EMg7lJIo3fuv2cY0+NnK/EUFnbn9MUuMZ98hnmMEUOXkSQta+I2TshDcgB+6K53scalwzjaGFM0qlHzRZwgY6QEH31GzflgF3sfxSSDIHK5txlpGKyQ94tl4wQGQjmGNDn/iG2KE+einzKzRyqrB9CoVvcEgO242vlYO1HHPbLiBzmZIAUDdV+S0TdemM9mY2jxEgn4dNjcVt6knAbH2FheRc0p/aSKVBU/v2SCNXQddXnXPqZl4NNK0hVtKodILbljY5gdAORH23wwdn8mctBDCWEjUWldVAGrTZ2B232+WJclMqrIaNaq/7R/LAI+W7AZYiRdBLRjUxLNTE9CAeXP22wl9pOHTT5goAI1jA0svhAWtt/8AFd740mQuZJUQf8wgmuum/p88J/aRhLmMvAgZRIranvfSKsVQrr9cBW7UZ6eULqKDUt+EVdeENz31/KvngXwXMtl4lhmFRMxa61c0o31A0j57csFO2mZCZx4xVoqpXrpGx9r+2AnFMwyZVhyaTez0TkAPU1eAN9msk9SSwAGMERa9JJjsgk0CC2kdRgtlu0KLLEjyAmJiiqUYgycwWZud7AA9ee9Yk7L50Q8OywUspeIBtO5bT+8By0rfucKuZgGkd3GZL1MWZTf+bn1O48sAVy/FIpJs9MZjBUKRyhAveE62DBdQ5baWsbb4Qe0MkLD4RCRtGq2VodLrck76sT5jPTZqRpJFJCkd5WxaqNk1z2x72wRNaOu8dCup3BO/ptgLXA+GCAZo3YMJW6qrb+eAkueVTsy15hvph7my6COS9xSajf8AH7ctsPA4vlsusSyxLIzBiAEjulAvY1fMVgMv/D7Lx5nO65B+yjjkd97I8Ggf/I17Y0Re2YiSOPu7VQuXXMgHu45QNIRh+8ATR0nYnrRqGXthlEYh8uIW/wDZQmibHw9NueBHb7OePK5ZGUJI7MwFBS4aMhmrysm8BnvazLSxsIpCrMibkNq5NZINC7PoMUc7LpjRTyDij08KDavQsd8PHEOHBeJiNTr7wugVd+fiCk0dvDXnucAOP8BeKVoxpPdAFv4e8Ynf59PbAWuw3HI8pK2aaIyUjLp1EXde+24xo+S4iZu7cy9z3Z1uNBfR3qKoLMppSoQ3fmMY9l8o6FUXxElK8rLV9MbNwfMN+clCSCKNl76R9KhSpJVwRyO4FepOAUMx2QeWESxhQjMwYM7BLLH4WIOpidyPXFDimRfIZTMd4V72RlVQLvQb1GvK6H0xovFZ1zalIG0GIfsoiKGkjYr/ABnyxk/G3M06x0QoFDUCKUbXuN+XPAK4lMUmqt+YB5b4Z5+0LflnQS6WBQhTqt7sEKwIChQASDzsVyxzkZJRKyJE0gNGgE5dQdQNCzz2wT42FVWjBjjLLTL3bBgNiARp26c/P1wA3hfF2lDh21gLqW71WSLFnc8hh67JZRpFzQglMcyIrwtsVUgtqGnl4gApPkcZ32eyjPmG0t3ugWxG1Aeh64PxSyOJVjYrrjYsU2NUb5cr64BkzyTcQy7ZvMIkYiUNsGstVlQLqya2HpgdwftaseWAIJcLGjXyDB9Wkeugg3gbwuSePh1PreF2R0UGi5bUtA714U511xQz6GTLPmPhhnYHu03MYHIAn/KPezgD2bzsGcyzx6FOanzQ7pgBqAMgQt6eEk1hk7UcOHfRwZcX+WUqaYA7igosgHzIGFD8LsmG4pE1DTEjyjnuVFCv9XLFjiHaaSGXugdxK8hYFlYsAb3FGt6wH3AIzLMdQ0HV8BsHn5H3wL7Jfh3mczIizRyR5VGIeVvCCATYUGidVVY8+eHf/wCpKukRUGGTSCdg2quuqut/3WOONfjAqExrA0zLYYu/dqPQUrFvfbAPDohzMCx0iBGAVDpuqIND4goHXq3rifg2Wkk77vHtA+mKtrAG5brdmsZl+FvaCTPcVllm+IQFUC8lBbkvrtfrt6Y1HIZoDWiUWLuzEkGvEd2HO6HIX15YBcycTx52YA2vdHW37os6Vvcmzv16dMZx+ImYMeYgVHNqjAEbbalO/wDfTGwSQNIe7opC5rWACWcAkE77X68tsZP24njy+aHfoZX0HR4dIUE8j/ibbcjlt54BeGdkzUzSSHxIO8lkOwF82r1O3ywP45nHkcrGxdTsNtydgMT5/tA0sZW1VasKNvl6jrgp+HMKzZ1KFiIGQ3yLCgo36Xv8sBouY7HlssiyyApDGF0ItDa9r1XY5XWIszkAKWMhUDqCOWyLst9RrOGXOSFE7qubKGJ3/eFgbe+E3heZaTLJI2/eFpNvJjYwCPx2ZlkBPg7yMk7mvCaPyG/1wLzm+WW/Mj5AGv1xb7XZm0ifyMsZN+ZUgfS8L82b/YrvyLDf1/3wDVnuMMuTlZ/FrdF+quxHzoYY+0oUMpZd1U6CPcCyPTy9cJvEow+WQXs85VfZYwv6yfY4Ze00xacANenle10d+uAE5/Md666v3yFr3Nc8NnFOORZbiGXknJWNIXo1q0nUm4AG/LChBvKlUfEK9wQfpg02SXMZ7JwyDUJGIYEdDILr5E/bAdfiHNHk5oMxlioM6O4lj5Ne2oC9K2GN1zu+mAPZHiCHL5pJdTLavQ+KR6OgG/3VKlvesFJOFiLLpBmdLJkuIKoZqoQzfGG8gdIasEe0Rjiy80eXh0NIWMUKL41UneVgATQWgBgFz8Oi2Yzzs2mzGSoI2u/D8heGng+Sbvu5c6oaZnbqw7ywFH+G2P09MJf4b8PWbMSMxb9nHY0mue2/p6Y1yLJTP3GYDJF3WWW9XjDBth4dtj1354DvO8Egk7lwKIeyADodFbxFq5EDcnqBhW7RcLX8zrXu1JjAjjUfGLsmgfCu48R54l4h2xgiZ8vC8s0IhKzEC1Ri3iIYb6efpzGBnH+0IhyyZmLLpFLINK2OSBtrGxB5nnzOA94B2fMKyyZjwFz+05MdO7mqN0Aun3YYdooB+W3AJokl1sgsepPXfc+mE/sBmm4hSMNFuENEnWoIdiS3kBpoeeHXichpYxsJGI+XM/Tz9cAv54x/mljSJUcxnQ4FCnVdSsoq/gBHUb4P8E7II5BbwKvjHd+JXD9VcjdaF8utdNxHbeAxaMxDaPFYscqbz9L/AFwx9gOJCbKx3QeO0q6OlelfMfXALOZ4UYc3BkU1dxBA8gYkc60qx9QCR/8AscJnD8kGyhjB0jMZnTGu4quYHpdnGrdr8gjTQSyfDpaKRdyaJDob6fCw3536YyTLpPBoQwmREzHeEbjwgVXufi28qwBjsMJYmy8p8DJHmgT5EaWX9K+RwtSZxnlke7k7liPV5DZ5+QGHTshmlneGNyRG80tgHfuirsFJ+aixhf49kcrFxMyIwOXQjSPMqOQ896PPzwHy8OA3G5XwV/2/qDha4z4Z59zu3Pz9sNPD7OoE26BQ1ctVFyR/qwE7WRgZlq5d3de9YBz/AApjjVpXahSiyXKjTzIodNud+mNEz0P5zS6qgWMEqpsF2uhqKjUqiuXM+nVA/BaC5nJAIUou/wDiazt8l540jgAEkd77sTYPkST77kYBf49JxAQlZBDEi8+6Y3Si9ttvbGY/iXnml0TOxdzp3NctBOnYfPGy9tIryztd0vP5Hp64xPtlFeWU+RX/APpcAqtFfeEj4VFdOf8APGg/gRw8PmswxW9KLvfK2P8ATGfyfBISbFKPnjRfwp7Vx5aB4lP7RnDNqIAIo8j5jywGq9opwiqnMIxJP72yM9fYb4ReE5ioI4/hMahT0rwkjf8AXBnivacnRSksZNAWtyWUqTS7E78sDU4QcrlSJBchstvZBI5N5eHcdOeAynj0zMkg5hZNVDpYIr+/LARQe7P+bf6YZP8Ag0rwzPo8LAnY89LWvuKOF+IFAdQIBG12L+uAaOIQd3+UjYaSskjMOe5nT+mCPaCQxzL4b3LdLvVv+t4EcQ4hI+ZSVhQDHVW4BsnmOY3wRmzMMz3r3G4IYe/XAUMjPWYhPIatx19MNOQ45EnEYpZCNKUVJvkGJY4BDhYQ97rsch4fqbsjAd+IiOeNygddBtX+Fhv9QcAycF4w8mV4pM6+LVFOAw5HW2np0AWsOHAOCThUnKOZpKaWRxpskXRP+EbAbYWc321yszu0MEhOaeP8yHrQe6Nro6BSAQRjQe2WdeIJDAryPMGPNa0gDn1o6hvy2O+Az3hCN+bede7jggDgyAUGDtr0t/ksA/LDB2q7zMZNC6tHDCgGldmk3BVnv4I1uwu7NfQcynAuyx0x2VsAaaFxg8yyA/E5O/eNsOg5ki+0PF1eLM5TTqUHWHJN6gnM+dlTgGPhHZvL5bIqI40qSIO5I3Z6vf8AoMZ1+Jqj8tG6/CZHAU8xYVwfocOHEeP5gwZSNSrJMFUVsaNKw+Q9MJv4lB2l7k0CZTWkeEBgv6AYBz/CHhQjhTYhhHqs1zkPTFfi/HYk4hBBJII7QkM3LUWFA+Vgfphw7J5ZosufEJAxOihppFWgBd7WTj869ueKrmM7K6G0BCofRRVj53gN/wCN5Lv4nAo94pAI9uf1ws/h0DCWjfcSgFLUjxbht6FahQv0GC/Ac87ZKJ5q1ilcdRW+ryNjcjasXuHZj9m6BhoRjVnkCA1fLVXtgOO1mdihyc0R8cssekIrG1Ium1DcUTz57Yx2aQROod61UQWPLz59d8bLnszFuToYjruK+3rhO43moqLmwq31JH/cN7wGdZt2V/BIdCElCNrEjUCK9Ov0xWYCKTx3o8MgBBNkb1fvd++JcxnO/kJPxO9k1VBRt+p5Ys52MPJEP/xAn7V9cAZ4LL+y1PQZ3dm9yLv28sDOIAtMxJ/c/TDJwKlRL3BSQ8vZRgDxVQsitezIRXz/AFwDt+E6lYWavizGkb9Fy5N/VsPvZBSIRvuEH3JOFfsgmjJZQAfHHmJj06AL9sOXBI6jP9nAV+3D6cjMaF6PveMW7QxaslIR00n6Ob/XGpfiVnAMroFW1MfYHYfXGWZvMA5OdSNu72Prr5nAJ+RiLxy10rriPJZNpHVFFl2AXrRJq8WckAYZDyBNfQYYfw74J3kkk7lo4ohvJWyk3fuwAO3sMA8dm+zDRMmYJVEhcrAHJ8ThSneHb4dzXsMAe03GwZS3dtI0pKqi2zbdB1Ow/XDLxbthFloooUGp21OkYIYhAo0h2s02xsdOWEnhXa9sjm0zwjWQFyki9fHHGx0mvCR0+eApcT4/LBKsZyxjLD4XJBIYULAGw3OF/jXGZJVSN9NJ1A32Fc/bpgzx7tCc/wAVM5UpqOyk6qpTQFgV7ed4VJxvXlgNe4J+Ha5mJJ5p2Bk8QSJFGzE1bNZ39hscM/Dfw74fFv3AkbzlJc+++2LnEu0WVjbctEvQtG6rQ22JUACsFMnKHQOrB46+JWFV/TAZ72/j7rJ5+RVC6s1CgKitIALEgdAdhgZ2s7Gzflco+xzUpAjiQBRHGqg8yaLkkEmwN6rD125yaS8Nzqm9KlJuvSr8jsUv54GvxsST8CLAcpDJY2Xu0ClvscBUzvB1m/Mu6r+2VIjBAFaRWr4dV93GSRzN7dMd9u+ETLHFlcupZp1IMa3Z00AGc2zBQfQeQwu5XNSPlpXsiTNZxpY9wCAgIDNf7oJqvbDfnO2izbd2y/xLJ6ei4A687ZXI65yWeKIam6kgV7c8ZN2Yl1wZySZ2dv2SKQpN7tf2YfXDTxXiweNkYtpIqmckH7YA8PziRxyRigGRtvMDxb1z3wHvGOIydzl32RkjTQV2uqpzz39MNvFsvHnc3FmEf/kaiEA3JC2T586+Qwk8Pds/+WycWxSkDH91dWu2HkoBHrth2k/CxlDMc8ABy0xspvfYHX1/TAMef7ZQ8PyUcryxksh7tOrORZ5WaBI5eePzW0DyyrqBUzNYobeJuYHlvhs7U8UjzWWycKb5iF3jIo016QFB5N4lrbzxokf4XmNgFngXSekB29L1/fAdz9p0yELsCZQqKGTq2rwhkawFNXq2O2L3YzO9/k1l2WSZy5FWFFkUNudAC+uM97cZeTLtmYS0bpGsUjMIyCSzFQAdWw39cPnY3stOuQy/jSPXGDRDGiepFgXRu8AxZiQFdwbXYkoTt5AXzwq9p+EJKjKzgpJV0uki9ttzW+GH/gDoqh8wmpfgpDV8up3vFQ9k2DDVmEJPTu+v1wGQR9jWglLE640Bpq+I0aFXy/ixby2SZ8y5Y/BEuwPKwaHyvD5254K8GWMiVLpdCVjQ7KTuSLN0RhN4Ll6iZwQO8UMQOpaQ19t8BeySUIhV1E7H3LDCxxk3oJGw19eWw/ocM4ekH/s17WR+uF7iUFwv1YAKPdgRXzOA13JxdxFlF59zk2Iv97Uou8MXACBCoFmwu/y/qMCe0D6WKmtQy7Kf4ajT+e2JOD5nwyLfwMU2/wBS/Zq+WAWvxOz+4QgC1Ndbo4zkR3E45DQbHnjQvxAguGOTnpLIQeobe79CK+eEbLw96yqg8UnhC159MAs8H4XJMndoLJsk9FA5sfIDGnwwflslBFGEJppIC70ZJeYLg7baiVW9tvkkcRzqZTLNlYHBvbMTKd5H/wACn/pp6cyT64tdsX1cL4cSxDFW8N7MoAo+4Ow9zgKfZHgzDNls0rII0lZtV2SEIIPWyWu+uHDi/DIoEjDLboAYwB8Tdwo1HoQL39QMUezHF5o8qmZBLylljiWTxBwoJazVhV2363jiPiUs6vJOtSMheJyQdg3iUAclaxvXQeWAz5zozVtuQ9nFTNDxM3Qsfvvi9xidO/LKukAjUl9QdxeOOKZbQ6qDYO46c8BrvG3M5dfzTqQaq1RbsmmGpia8v0wZ7PZuDJZdYkYueZZmq2POgASBhLzWaRddA6tR29LO93z+WOBxE7DmD6m8Bo+b7SZcROJv+XKvdyUdRAINNVA0CT9cY32b7WnI5+NnvMLltaRgGgwbYNvdA7Ngtn5ndSPisef8/LFfhXAFnfSqKSeV7e+5wBfgvaeMo0mYRJJcxIWKlRpjVfhH35Y5zHE4dLaIkHS6Kn5C8d5zsm6gqVCiyOYaq6+2CnA+HDLqw2Z3rUxHIDoPQXgA0fdWpI1XsdiSPLDF/wD4qB/EQys2xpq29NuuLvDuEmVmYL4YwGf1BsD7/pi9LJdXYHn+uAEcIymT4ZmXmFlu7O7tsB1Jvp7DBfLZaTiVSZi4skd0jAIeddvivdIj/h5sOdCwb+V7ORvHG8sYd3BbxDkrch9K2xej4LDr1aBY9PP36VgMN7SZZcvn2ABEUObV10gaFjdgeh2srt/lbG7yJTkgFhd8/P8AljNuLdjXyM2ZhQQFM2uqFpYy4Gkm4rsKht7DGzXTbHfBu3+ZniUKFDrSOtWQQKv1vngKH4rxRs+YkBjkZoIqpvEgWRr2ve/qKxoHAOJwtlMuVkUgRqK1CwQACDyojywjZns3xB5e+BgorsGUHT7XVH61gGnZrNKZJEMnfObEiyAK3+dWUk89qPngNefiCqP+ZH8jZ+fPpj6TisCgkuNR56QbvCXlOHuFUyOQwHiABIJ674sx5dKJIJo+eAYF7TRpuodq6UAcI/H4xUzkDU76lA3OkG7NchucM0YS/wDlgD54ik4NA7l2jXxgI4DMA4BOxANEdaOAQs3xyE7h10nSLvyrnfLcVjnhWcieevEytLGqMAShbWAPFyFk40V+BZWwRBCvlUY98V4+GRRSd6uhAKJQi0sEEMFvwvsLI5j2wBHjcLGZyTzEguv8TqB9hiPL5hEzjrtUqih/HExU/MhvtiWE99PEjOoogm7p1LaqB5C6688Khn/MapUJtMwXF7HS8rIb8t9P1wBbta//AKYC7B3H+q8KX5VsujC/2sqEij8EXK7/AMbkkDyAPng5xvjQ1aGIIQnbpsb0/OqvClk55JZnkl1MHBt0QlUsWEG2kEDYA+WAA9rcoVn2UiNx3kYqgNQAaq6A/wAsSdqM2zZbJIw2jjdVPmNQrboRVHDFm+0afkYoe9izD+EEVRRWFBE3uxXiJHMisKUubjXvRJGW0OQi6itE2GYEA7ghbHW8A38Lnb8vl2gAWXLwMqxlqEhkNsyn/Ft8JG/niSLKflm15pgjfljAsEZ1FQV2ZyaCgH3O2IuGdh89LCmkBNKgpqYLf6m7xcl/DLNOC+YzCLqHj3ZywHqKo1gM342D3xJ3YgFvU1viOXMkspNnTtifPXIsbsCXkNaujV4d/Ubb+uNR4N+FmXgfVNeYGnkRpUGt+RJO/LAFM32QkjsyUFLEruGPxeh3HIfXEGY4SoQSM4WzQBRq251v6+WCnDcmsuYmV7IjGpem5Y38sB8rnHMusHSVFLp5D2BvAHMp2ZPcmSNIJHK2hJrbfbcj77YU58rJqooFk5EhlC30PxEDDBPxiVUkfWSwqifUfTCPxXikjBzqPPpWAZ+z/DpDbtaImx31NIx5C+QUc976YLTzgA9R5nntgb+dZMplQK8SajtzLHf9MQ5Be+mijfdXdVYehbcYDQOGIuWyBaT45/FXoR4RgBJEjAI70JCEvnz3Y7emCHaQXMRZrUQB5ACgB6YWMzmD30Q8lP3IvAMmc7egyMFhoXQs9BtyrbHMHbJhuI7re7v+WBEnQ9TzxSmkI26f74Bml7VvIP8AlpXk3iA+o++BC6Q2pI0RmO+jr74HcPa6xclFHY8vbAXe+kArUavnirLKdXhLE/5th6XiBM2xPPoftigZyAPn/PAGogas6vrjpI9XPAkZ5iNzj0ZpvPp/X+mAPaAOQJ/2xVaXS9V4XB/1DqPcfpirDnWFb9cDuIcVdQKrz+//AJwDPqL86G30GIZIg6kmjtXX6itwfXAeLOMVb1/rj0Zgi8AP432UaaMoJnSInUYkVQhbzI8ydz674FZDsacqWIdzqBDrYXUv+kjnvuMHZs2xU4qzSEX4m+pwGd5nhbiXukLKW/dJPPz26e+NVy3aXMwqqJMyKBsFUV8hVfPAzNIL3UX573y98fRjWrKSQCDyJH0wFtO3OYMir+ZbUzBV8KAWxpbOmgL88JfaDISJLG0roW79jWkkm2Gty3Ijb9MU581IhMayyKnLSGoHYcwNj88UhmHWIqJG0neibAI5EWNj02wGiZ3tLmr3zMhWqFbelfpgYvamSNqTMSajYCodz7+nqeWFzKcQaQeKrA25/wAzjvW2gxh2CEgkCufO+V4AJnIe5kCEnwXvdgWenTpzHPnhhz3aKV9KtNKdq5kUK+vTACbKAECzVeeOZRpVTZJOxs3t5Y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t2.gstatic.com/images?q=tbn:ANd9GcQGmAic2A1uFvH64PmXv48eMXb6u9rCFbV9w3MBZ7GRiiM2ZI8a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652150"/>
            <a:ext cx="3351704" cy="2830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297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p:spPr>
        <p:txBody>
          <a:bodyPr/>
          <a:lstStyle/>
          <a:p>
            <a:pPr marL="0" indent="0" algn="ctr">
              <a:buNone/>
            </a:pPr>
            <a:endParaRPr lang="es-CO" dirty="0" smtClean="0"/>
          </a:p>
          <a:p>
            <a:pPr marL="0" indent="0" algn="ctr">
              <a:buNone/>
            </a:pPr>
            <a:r>
              <a:rPr lang="es-CO" dirty="0" smtClean="0"/>
              <a:t>Sin </a:t>
            </a:r>
            <a:r>
              <a:rPr lang="es-CO" dirty="0"/>
              <a:t>embargo, este suceso sólo marcó la culminación de una larga serie de acontecimientos.  La decadencia del poder papal había comenzado muchos años antes </a:t>
            </a:r>
            <a:r>
              <a:rPr lang="es-CO" dirty="0">
                <a:solidFill>
                  <a:srgbClr val="FF0000"/>
                </a:solidFill>
              </a:rPr>
              <a:t>(ver Nota Adicional </a:t>
            </a:r>
            <a:r>
              <a:rPr lang="es-CO" dirty="0" smtClean="0">
                <a:solidFill>
                  <a:srgbClr val="FF0000"/>
                </a:solidFill>
              </a:rPr>
              <a:t>en el C.B.A. de </a:t>
            </a:r>
            <a:r>
              <a:rPr lang="es-CO" dirty="0">
                <a:solidFill>
                  <a:srgbClr val="FF0000"/>
                </a:solidFill>
              </a:rPr>
              <a:t>Dan. 7)</a:t>
            </a:r>
            <a:r>
              <a:rPr lang="es-CO" dirty="0"/>
              <a:t>.  </a:t>
            </a:r>
            <a:endParaRPr lang="es-CO" dirty="0" smtClean="0"/>
          </a:p>
          <a:p>
            <a:pPr marL="0" indent="0" algn="ctr">
              <a:buNone/>
            </a:pPr>
            <a:endParaRPr lang="es-CO" dirty="0" smtClean="0"/>
          </a:p>
          <a:p>
            <a:pPr marL="0" indent="0" algn="ctr">
              <a:buNone/>
            </a:pPr>
            <a:r>
              <a:rPr lang="es-CO" dirty="0" smtClean="0"/>
              <a:t>El </a:t>
            </a:r>
            <a:r>
              <a:rPr lang="es-CO" dirty="0"/>
              <a:t>comienzo de la Reforma protestante fue un hecho significativo en la larga serie de acontecimientos. </a:t>
            </a:r>
          </a:p>
        </p:txBody>
      </p:sp>
    </p:spTree>
    <p:extLst>
      <p:ext uri="{BB962C8B-B14F-4D97-AF65-F5344CB8AC3E}">
        <p14:creationId xmlns:p14="http://schemas.microsoft.com/office/powerpoint/2010/main" val="32100514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p:spPr>
        <p:txBody>
          <a:bodyPr>
            <a:normAutofit fontScale="85000" lnSpcReduction="10000"/>
          </a:bodyPr>
          <a:lstStyle/>
          <a:p>
            <a:pPr marL="0" indent="0" algn="ctr">
              <a:buNone/>
            </a:pPr>
            <a:r>
              <a:rPr lang="es-CO" sz="3800" dirty="0" smtClean="0">
                <a:solidFill>
                  <a:srgbClr val="FF0000"/>
                </a:solidFill>
              </a:rPr>
              <a:t>La profecía dice que su herida «</a:t>
            </a:r>
            <a:r>
              <a:rPr lang="es-CO" sz="3800" b="1" dirty="0" smtClean="0">
                <a:solidFill>
                  <a:srgbClr val="FF0000"/>
                </a:solidFill>
              </a:rPr>
              <a:t>Fue sanada». </a:t>
            </a:r>
            <a:endParaRPr lang="es-CO" sz="3800" b="1" dirty="0">
              <a:solidFill>
                <a:srgbClr val="FF0000"/>
              </a:solidFill>
            </a:endParaRPr>
          </a:p>
          <a:p>
            <a:pPr marL="0" indent="0" algn="ctr">
              <a:buNone/>
            </a:pPr>
            <a:r>
              <a:rPr lang="es-CO" dirty="0" smtClean="0"/>
              <a:t>En </a:t>
            </a:r>
            <a:r>
              <a:rPr lang="es-CO" dirty="0"/>
              <a:t>los años que transcurrieron después de la Revolución Francesa se produjo un reavivamiento gradual del sistema papal.  El papa sufrió un nuevo golpe en 1870, cuando le fueron quitados los Estados papales. Un suceso importante aconteció en 1929 cuando, por el tratado de Letrán, el poder temporal le fue restaurado al papa. Recibió entonces el gobierno de la Ciudad del Vaticano, una sección de la ciudad de Roma, que ocupa una extensión de unas 44 hectáreas.  </a:t>
            </a:r>
            <a:endParaRPr lang="es-CO" dirty="0" smtClean="0"/>
          </a:p>
          <a:p>
            <a:endParaRPr lang="es-CO" dirty="0"/>
          </a:p>
          <a:p>
            <a:pPr marL="0" indent="0" algn="ctr">
              <a:buNone/>
            </a:pPr>
            <a:r>
              <a:rPr lang="es-CO" dirty="0" smtClean="0"/>
              <a:t>Sin </a:t>
            </a:r>
            <a:r>
              <a:rPr lang="es-CO" dirty="0"/>
              <a:t>embargo, el profeta contempla que hay una restauración mucho mayor.  Vio la herida completamente curada, como lo insinúa el </a:t>
            </a:r>
            <a:r>
              <a:rPr lang="es-CO" dirty="0" smtClean="0"/>
              <a:t>texto.  </a:t>
            </a:r>
            <a:r>
              <a:rPr lang="es-CO" dirty="0"/>
              <a:t>Juan vio, además, que después de la curación “</a:t>
            </a:r>
            <a:r>
              <a:rPr lang="es-CO" i="1" u="sng" dirty="0"/>
              <a:t>todos los moradores de la tierra</a:t>
            </a:r>
            <a:r>
              <a:rPr lang="es-CO" dirty="0"/>
              <a:t>” -excepto unos pocos fieles- </a:t>
            </a:r>
            <a:r>
              <a:rPr lang="es-CO" i="1" u="sng" dirty="0"/>
              <a:t>adoraron a la </a:t>
            </a:r>
            <a:r>
              <a:rPr lang="es-CO" i="1" u="sng" dirty="0" smtClean="0"/>
              <a:t>bestia»</a:t>
            </a:r>
            <a:r>
              <a:rPr lang="es-CO" dirty="0" smtClean="0"/>
              <a:t> </a:t>
            </a:r>
            <a:r>
              <a:rPr lang="es-CO" dirty="0" smtClean="0">
                <a:solidFill>
                  <a:srgbClr val="FF0000"/>
                </a:solidFill>
              </a:rPr>
              <a:t>(Apooc.13:8</a:t>
            </a:r>
            <a:r>
              <a:rPr lang="es-CO" dirty="0">
                <a:solidFill>
                  <a:srgbClr val="FF0000"/>
                </a:solidFill>
              </a:rPr>
              <a:t>; </a:t>
            </a:r>
            <a:r>
              <a:rPr lang="es-CO" dirty="0" smtClean="0">
                <a:solidFill>
                  <a:srgbClr val="FF0000"/>
                </a:solidFill>
              </a:rPr>
              <a:t>CS </a:t>
            </a:r>
            <a:r>
              <a:rPr lang="es-CO" dirty="0">
                <a:solidFill>
                  <a:srgbClr val="FF0000"/>
                </a:solidFill>
              </a:rPr>
              <a:t>636)</a:t>
            </a:r>
            <a:r>
              <a:rPr lang="es-CO" dirty="0"/>
              <a:t>.  </a:t>
            </a:r>
          </a:p>
        </p:txBody>
      </p:sp>
    </p:spTree>
    <p:extLst>
      <p:ext uri="{BB962C8B-B14F-4D97-AF65-F5344CB8AC3E}">
        <p14:creationId xmlns:p14="http://schemas.microsoft.com/office/powerpoint/2010/main" val="110333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fontScale="92500"/>
          </a:bodyPr>
          <a:lstStyle/>
          <a:p>
            <a:pPr marL="0" indent="0" algn="ctr">
              <a:buNone/>
            </a:pPr>
            <a:r>
              <a:rPr lang="es-CO" dirty="0"/>
              <a:t>Esta adoración aún se halla en el </a:t>
            </a:r>
            <a:r>
              <a:rPr lang="es-CO" u="sng" dirty="0"/>
              <a:t>futuro</a:t>
            </a:r>
            <a:r>
              <a:rPr lang="es-CO" dirty="0"/>
              <a:t>.  Aunque el papado recibe el homenaje de ciertos sectores, enormes conjuntos humanos no le rinden </a:t>
            </a:r>
            <a:r>
              <a:rPr lang="es-CO" dirty="0" smtClean="0"/>
              <a:t>pleitesía</a:t>
            </a:r>
            <a:r>
              <a:rPr lang="es-CO" dirty="0"/>
              <a:t>,</a:t>
            </a:r>
            <a:r>
              <a:rPr lang="es-CO" dirty="0" smtClean="0"/>
              <a:t> pero </a:t>
            </a:r>
            <a:r>
              <a:rPr lang="es-CO" dirty="0"/>
              <a:t>esto </a:t>
            </a:r>
            <a:r>
              <a:rPr lang="es-CO" dirty="0" smtClean="0"/>
              <a:t>cambiará (con el ecumenismo).  </a:t>
            </a:r>
          </a:p>
        </p:txBody>
      </p:sp>
      <p:sp>
        <p:nvSpPr>
          <p:cNvPr id="4" name="3 Rectángulo"/>
          <p:cNvSpPr/>
          <p:nvPr/>
        </p:nvSpPr>
        <p:spPr>
          <a:xfrm>
            <a:off x="251520" y="2564904"/>
            <a:ext cx="4572000" cy="3046988"/>
          </a:xfrm>
          <a:prstGeom prst="rect">
            <a:avLst/>
          </a:prstGeom>
        </p:spPr>
        <p:txBody>
          <a:bodyPr>
            <a:spAutoFit/>
          </a:bodyPr>
          <a:lstStyle/>
          <a:p>
            <a:pPr algn="ctr"/>
            <a:r>
              <a:rPr lang="es-CO" sz="3200" dirty="0"/>
              <a:t>La bestia de </a:t>
            </a:r>
            <a:r>
              <a:rPr lang="es-CO" sz="3200" dirty="0">
                <a:solidFill>
                  <a:srgbClr val="FF0000"/>
                </a:solidFill>
              </a:rPr>
              <a:t>Apoc.13:11</a:t>
            </a:r>
            <a:r>
              <a:rPr lang="es-CO" sz="3200" dirty="0"/>
              <a:t> “hace que la tierra y los moradores de ella adoren a la primera bestia, cuya herida mortal fue sanada” </a:t>
            </a:r>
            <a:r>
              <a:rPr lang="es-CO" sz="3200" dirty="0">
                <a:solidFill>
                  <a:srgbClr val="FF0000"/>
                </a:solidFill>
              </a:rPr>
              <a:t>(Apoc.13:12)</a:t>
            </a:r>
            <a:r>
              <a:rPr lang="es-CO" sz="3200" dirty="0"/>
              <a:t>.    </a:t>
            </a:r>
          </a:p>
        </p:txBody>
      </p:sp>
      <p:pic>
        <p:nvPicPr>
          <p:cNvPr id="1026" name="Picture 2" descr="http://t2.gstatic.com/images?q=tbn:ANd9GcTuq8T6GyV31ZWQZ5qt31A0GJmBJbPUlV5gr5h2O6wbqN6-e0Q1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2564904"/>
            <a:ext cx="4140968" cy="3744416"/>
          </a:xfrm>
          <a:prstGeom prst="rect">
            <a:avLst/>
          </a:prstGeom>
          <a:noFill/>
          <a:extLst>
            <a:ext uri="{909E8E84-426E-40DD-AFC4-6F175D3DCCD1}">
              <a14:hiddenFill xmlns:a14="http://schemas.microsoft.com/office/drawing/2010/main">
                <a:solidFill>
                  <a:srgbClr val="FFFFFF"/>
                </a:solidFill>
              </a14:hiddenFill>
            </a:ext>
          </a:extLst>
        </p:spPr>
      </p:pic>
      <p:sp>
        <p:nvSpPr>
          <p:cNvPr id="6" name="5 Flecha derecha"/>
          <p:cNvSpPr/>
          <p:nvPr/>
        </p:nvSpPr>
        <p:spPr>
          <a:xfrm rot="20898061">
            <a:off x="1141125" y="5456348"/>
            <a:ext cx="3863260" cy="137172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smtClean="0">
                <a:solidFill>
                  <a:srgbClr val="002060"/>
                </a:solidFill>
              </a:rPr>
              <a:t>Estados Unidos</a:t>
            </a:r>
            <a:endParaRPr lang="es-CO" sz="2800" b="1" dirty="0">
              <a:solidFill>
                <a:srgbClr val="002060"/>
              </a:solidFill>
            </a:endParaRPr>
          </a:p>
        </p:txBody>
      </p:sp>
    </p:spTree>
    <p:extLst>
      <p:ext uri="{BB962C8B-B14F-4D97-AF65-F5344CB8AC3E}">
        <p14:creationId xmlns:p14="http://schemas.microsoft.com/office/powerpoint/2010/main" val="416086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80">
                                          <p:stCondLst>
                                            <p:cond delay="0"/>
                                          </p:stCondLst>
                                        </p:cTn>
                                        <p:tgtEl>
                                          <p:spTgt spid="1026"/>
                                        </p:tgtEl>
                                      </p:cBhvr>
                                    </p:animEffect>
                                    <p:anim calcmode="lin" valueType="num">
                                      <p:cBhvr>
                                        <p:cTn id="1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6"/>
                                        </p:tgtEl>
                                      </p:cBhvr>
                                      <p:to x="100000" y="60000"/>
                                    </p:animScale>
                                    <p:animScale>
                                      <p:cBhvr>
                                        <p:cTn id="19" dur="166" decel="50000">
                                          <p:stCondLst>
                                            <p:cond delay="676"/>
                                          </p:stCondLst>
                                        </p:cTn>
                                        <p:tgtEl>
                                          <p:spTgt spid="1026"/>
                                        </p:tgtEl>
                                      </p:cBhvr>
                                      <p:to x="100000" y="100000"/>
                                    </p:animScale>
                                    <p:animScale>
                                      <p:cBhvr>
                                        <p:cTn id="20" dur="26">
                                          <p:stCondLst>
                                            <p:cond delay="1312"/>
                                          </p:stCondLst>
                                        </p:cTn>
                                        <p:tgtEl>
                                          <p:spTgt spid="1026"/>
                                        </p:tgtEl>
                                      </p:cBhvr>
                                      <p:to x="100000" y="80000"/>
                                    </p:animScale>
                                    <p:animScale>
                                      <p:cBhvr>
                                        <p:cTn id="21" dur="166" decel="50000">
                                          <p:stCondLst>
                                            <p:cond delay="1338"/>
                                          </p:stCondLst>
                                        </p:cTn>
                                        <p:tgtEl>
                                          <p:spTgt spid="1026"/>
                                        </p:tgtEl>
                                      </p:cBhvr>
                                      <p:to x="100000" y="100000"/>
                                    </p:animScale>
                                    <p:animScale>
                                      <p:cBhvr>
                                        <p:cTn id="22" dur="26">
                                          <p:stCondLst>
                                            <p:cond delay="1642"/>
                                          </p:stCondLst>
                                        </p:cTn>
                                        <p:tgtEl>
                                          <p:spTgt spid="1026"/>
                                        </p:tgtEl>
                                      </p:cBhvr>
                                      <p:to x="100000" y="90000"/>
                                    </p:animScale>
                                    <p:animScale>
                                      <p:cBhvr>
                                        <p:cTn id="23" dur="166" decel="50000">
                                          <p:stCondLst>
                                            <p:cond delay="1668"/>
                                          </p:stCondLst>
                                        </p:cTn>
                                        <p:tgtEl>
                                          <p:spTgt spid="1026"/>
                                        </p:tgtEl>
                                      </p:cBhvr>
                                      <p:to x="100000" y="100000"/>
                                    </p:animScale>
                                    <p:animScale>
                                      <p:cBhvr>
                                        <p:cTn id="24" dur="26">
                                          <p:stCondLst>
                                            <p:cond delay="1808"/>
                                          </p:stCondLst>
                                        </p:cTn>
                                        <p:tgtEl>
                                          <p:spTgt spid="1026"/>
                                        </p:tgtEl>
                                      </p:cBhvr>
                                      <p:to x="100000" y="95000"/>
                                    </p:animScale>
                                    <p:animScale>
                                      <p:cBhvr>
                                        <p:cTn id="25" dur="166" decel="50000">
                                          <p:stCondLst>
                                            <p:cond delay="1834"/>
                                          </p:stCondLst>
                                        </p:cTn>
                                        <p:tgtEl>
                                          <p:spTgt spid="102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08712"/>
          </a:xfrm>
        </p:spPr>
        <p:txBody>
          <a:bodyPr>
            <a:normAutofit fontScale="92500" lnSpcReduction="20000"/>
          </a:bodyPr>
          <a:lstStyle/>
          <a:p>
            <a:pPr marL="0" indent="0" algn="ctr">
              <a:buNone/>
            </a:pPr>
            <a:r>
              <a:rPr lang="es-CO" dirty="0" smtClean="0"/>
              <a:t>Aquí quiero llamar su atención con el ascenso al trono papal de Francisco I, dado su carisma de humildad y pobreza que atrae a multitudes, es por eso que la Biblia dice: «</a:t>
            </a:r>
            <a:r>
              <a:rPr lang="es-CO" i="1" dirty="0" smtClean="0"/>
              <a:t>Se </a:t>
            </a:r>
            <a:r>
              <a:rPr lang="es-CO" i="1" dirty="0"/>
              <a:t>maravilló toda la </a:t>
            </a:r>
            <a:r>
              <a:rPr lang="es-CO" i="1" dirty="0" smtClean="0"/>
              <a:t>tierra</a:t>
            </a:r>
            <a:r>
              <a:rPr lang="es-CO" dirty="0" smtClean="0"/>
              <a:t>». </a:t>
            </a:r>
            <a:endParaRPr lang="es-CO" dirty="0"/>
          </a:p>
          <a:p>
            <a:pPr marL="0" indent="0" algn="ctr">
              <a:buNone/>
            </a:pPr>
            <a:endParaRPr lang="es-CO" dirty="0" smtClean="0"/>
          </a:p>
          <a:p>
            <a:pPr marL="0" indent="0" algn="ctr">
              <a:buNone/>
            </a:pPr>
            <a:r>
              <a:rPr lang="es-CO" i="1" dirty="0" smtClean="0">
                <a:solidFill>
                  <a:srgbClr val="FF0000"/>
                </a:solidFill>
              </a:rPr>
              <a:t>Parecía </a:t>
            </a:r>
            <a:r>
              <a:rPr lang="es-CO" i="1" dirty="0">
                <a:solidFill>
                  <a:srgbClr val="FF0000"/>
                </a:solidFill>
              </a:rPr>
              <a:t>increíble que </a:t>
            </a:r>
            <a:r>
              <a:rPr lang="es-CO" i="1" dirty="0" smtClean="0">
                <a:solidFill>
                  <a:srgbClr val="FF0000"/>
                </a:solidFill>
              </a:rPr>
              <a:t>los Estados Unidos, la nación que fue fundada por protestantes que huían de la persecución papal, y que fue fundad bajo principios Bíblicos, y que precisamente huyó por no rendirse a las exigencias del papado, ahora renuncie a sus principios y le apoyen «</a:t>
            </a:r>
            <a:r>
              <a:rPr lang="es-CO" i="1" dirty="0" smtClean="0">
                <a:solidFill>
                  <a:srgbClr val="FF0000"/>
                </a:solidFill>
                <a:latin typeface="Agency FB" pitchFamily="34" charset="0"/>
              </a:rPr>
              <a:t>ordenando que todos le hagan una imagen a la primera bestia, y ordena que se le de muerte a todo el que no adore a la imagen de la bestia, que tubo la herida y vivió</a:t>
            </a:r>
            <a:r>
              <a:rPr lang="es-CO" i="1" dirty="0" smtClean="0">
                <a:solidFill>
                  <a:srgbClr val="FF0000"/>
                </a:solidFill>
              </a:rPr>
              <a:t>» </a:t>
            </a:r>
            <a:r>
              <a:rPr lang="es-CO" i="1" dirty="0" smtClean="0"/>
              <a:t>(Apoc.13:14-16).</a:t>
            </a:r>
            <a:r>
              <a:rPr lang="es-CO" i="1" dirty="0" smtClean="0">
                <a:solidFill>
                  <a:srgbClr val="FF0000"/>
                </a:solidFill>
              </a:rPr>
              <a:t> Lo otro que nos parece increíble es que el papado pudiera resurgir; </a:t>
            </a:r>
            <a:r>
              <a:rPr lang="es-CO" i="1" dirty="0">
                <a:solidFill>
                  <a:srgbClr val="FF0000"/>
                </a:solidFill>
              </a:rPr>
              <a:t>pero la profecía ha declarado que así sucedería. </a:t>
            </a:r>
          </a:p>
          <a:p>
            <a:endParaRPr lang="es-CO" dirty="0"/>
          </a:p>
        </p:txBody>
      </p:sp>
    </p:spTree>
    <p:extLst>
      <p:ext uri="{BB962C8B-B14F-4D97-AF65-F5344CB8AC3E}">
        <p14:creationId xmlns:p14="http://schemas.microsoft.com/office/powerpoint/2010/main" val="253891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p:spPr>
        <p:txBody>
          <a:bodyPr/>
          <a:lstStyle/>
          <a:p>
            <a:pPr marL="0" indent="0" algn="ctr">
              <a:buNone/>
            </a:pPr>
            <a:r>
              <a:rPr lang="es-CO" sz="4000" b="1" dirty="0">
                <a:solidFill>
                  <a:srgbClr val="FF0000"/>
                </a:solidFill>
              </a:rPr>
              <a:t>¿Quiénes adorarían a la bestia</a:t>
            </a:r>
            <a:r>
              <a:rPr lang="es-CO" sz="4000" b="1" dirty="0" smtClean="0">
                <a:solidFill>
                  <a:srgbClr val="FF0000"/>
                </a:solidFill>
              </a:rPr>
              <a:t>?</a:t>
            </a:r>
            <a:endParaRPr lang="es-CO" sz="4000" b="1" dirty="0">
              <a:solidFill>
                <a:srgbClr val="FF0000"/>
              </a:solidFill>
            </a:endParaRPr>
          </a:p>
        </p:txBody>
      </p:sp>
      <p:sp>
        <p:nvSpPr>
          <p:cNvPr id="4" name="3 Rectángulo"/>
          <p:cNvSpPr/>
          <p:nvPr/>
        </p:nvSpPr>
        <p:spPr>
          <a:xfrm>
            <a:off x="323528" y="1772816"/>
            <a:ext cx="4392488" cy="4031873"/>
          </a:xfrm>
          <a:prstGeom prst="rect">
            <a:avLst/>
          </a:prstGeom>
        </p:spPr>
        <p:txBody>
          <a:bodyPr wrap="square">
            <a:spAutoFit/>
          </a:bodyPr>
          <a:lstStyle/>
          <a:p>
            <a:pPr algn="ctr"/>
            <a:r>
              <a:rPr lang="es-CO" sz="3200" b="1" dirty="0" smtClean="0">
                <a:solidFill>
                  <a:srgbClr val="FF0000"/>
                </a:solidFill>
              </a:rPr>
              <a:t>Apoc.13:8. </a:t>
            </a:r>
            <a:r>
              <a:rPr lang="es-CO" sz="3200" dirty="0" smtClean="0"/>
              <a:t>Y </a:t>
            </a:r>
            <a:r>
              <a:rPr lang="es-CO" sz="3200" dirty="0"/>
              <a:t>la adoraron todos los moradores de la tierra cuyos nombres no estaban escritos en el libro de la vida del Cordero que fue inmolado desde el principio del mundo</a:t>
            </a:r>
            <a:r>
              <a:rPr lang="es-CO" sz="3200" dirty="0" smtClean="0"/>
              <a:t>.</a:t>
            </a:r>
            <a:endParaRPr lang="es-CO" sz="3200" dirty="0"/>
          </a:p>
        </p:txBody>
      </p:sp>
      <p:sp>
        <p:nvSpPr>
          <p:cNvPr id="5" name="AutoShape 2" descr="data:image/jpeg;base64,/9j/4AAQSkZJRgABAQAAAQABAAD/2wCEAAkGBhQSEBQUEhQUFRQVFBQUFBcVFBQXFBQUFRQVFBQUFRQXHCYeFxkkGRQUHy8gIycpLCwsFR4xNTAqNSYrLCkBCQoKDgwOGA8PGikcHBwpLCksLCkpKSkpKSkpKSwpKSwpKSksLCkpLCkpKSwsKSkpLCwsKSwsLCwpKSwpLCksLP/AABEIAMMBAwMBIgACEQEDEQH/xAAcAAAABwEBAAAAAAAAAAAAAAAAAQIDBAUGBwj/xABEEAABAwICBwMJBQYGAwEBAAABAAIDBBEFIQYSMUFRYXETIpEHFTJSU4GSodEUFiNCsVRicqLB4SQzQ2OT8ESCsjQl/8QAGgEAAwEBAQEAAAAAAAAAAAAAAQIDAAQFBv/EACgRAAICAQMDBQACAwAAAAAAAAABAhEDEiExE0FRBCIyUmEUcWKBkf/aAAwDAQACEQMRAD8A6RNk4hNOksm6h57Q88xzB2JuQqSWx1ti34i4bCoFZiLjtcnJDZQZIS/JrSTyCKpCNtlfUz8CqeurnDIXWsg0WldtAb1P9ApsGgrNsjiemS3VihOm2cxfJMdhcOhKegoa13oCc8xr2XYaPAYY/RjbfiRc/NT9VK8/hDLH+nCJ6iqYdVz5WngS4JHnOoH+rJ8bl2zEsFinFpGA89/isXjOgxZd0febw3gIxyp8ozg+xiPPlV7aX4yh5/qvbS/EVaS4bbcmTQclS4sX3EH7x1Y/15PFGNJ6v27/ABUs4dySfN/Ja4+DXLyMjSes9u/5fRK+9dZ7Y+DfonfNp4IebUPZ4DcvIz97qz2v8rfoiOl9Z7T+Rv0Txw1JOHLezwa5DJ0wrPafyN+iA00rPXaesbfonPN6LzYj7PBrkEdNariz/iZ9FFl0hld6TIT1hZ9FM81IjhXJasfgKnkXDKeoq3HvBrGHixob8lXjSyoGV2e+Nq078K7p6FYaSPMoPT2PQ9PmzO7k2WY0wqP9v/jCM6YT8I/+MKo1EDGl0o69eXyWv3wm4RfAPqgdLpvVi/4wqgxodmjpiHqZfJa/e2X1IvgCL71yezh+D+6qSxFqLaUFTy+S2OlT/ZQ/B/dJOlB3wwfB/dVJjRdmtpRteXyWn3k/2IPgP1QVZ2aJakHqZfJ6Yw9pEVidcAXY8cOB4FJIG172sbzIv4Kj0O0jAbqSC3XYlaWUb47SxSxRRu2ve3WcHHcCbrnyylBbHlYYxyOmXDa+mBsNeTmGuLR1NrK5oquNzfw9W3Ky47VzxPB7bEZ38mNs3wCLD2T07e2opu1iv3gNo4h7DmOoXNrfc636eNbHb7o1g9GPKM2ZwjlbqP8Adqnot0x1xcKidnJPG4ciroiURKSSmEoVdEUguSddEaiuxPR+OXMCzvkeqx9e6GF+rLrNPTI9DZdAL1XYxhEVSwtkaDwI2g8imi0uQShZi/OVH67vAI/ONF7R3whVmK6LGF1j6O47j/dV5whXqDIXJGiOJUXtXfClNr6L2x+FZg4TySDg62iPkOt+DWGsof2g/AUbaihP/kfyFZDzKdyScGPNbpx8m1vwbDtaD9p/kKHaUP7SPhKx/mg8Ckuwc8EOlHybqfhse2of2ofCUYqqD9q/kKxRwcpJwgo9OPk2t+DZyT0BBH2raPUKyc+iVJmW17Tn+aJw91wVG80lF5r5I9NeSsPUShwhmfAIG/6wf/CSD4FqY+x0W+d4PAt/rZSZcMy2LNVcVnuHAlZxrud+D1kpveKLk0tF+0P+H+yAo6H9of8ACfos9qoFqGk6v5D+qNB9kof2h/wH6InUlD7d/wAB+iz5Yi1VtP6Hrv6ov/stF7d/wH6I/slF7d/wH6LOlqLVR0h67+qNH9kovbv+H+yCzmoghpD1v8TplNVZ2WtwmrZNGaefON4tnuKwEb/xMlaiqLbEGxCScex4MJd/A7iXk9mjkcI2s1B6LnOHeG7I2zVLLDNSP1hrRvHq+i7ryW40lxKR1NBUxaxIvG4NsT3gDf5fNUWFYNUVb9aRrs+J4cSuWEHKVNbHc8rUFK7fggMpxVsL26rahpzaMg8euOa6lohLUdg0Ts1bAAG+ZHRQsH0Fghc15F3jO1+7rdFoy5MoaWJPJrXA+XpBemSURkVKJUhZKQXJozpt06NGseMibfOoslWFGfVptINRJqbPaWuAIPFZ6qwMtPdFwdn0VoalIkqCRa/TlzS8AaTKoYQ71T4KNW0rYmGSZwijH5nbzuaxu1zjwS5MUlga+SocOzYbMaANaZ25reAzzKwWN1c1ZJry3/24x6MbeQ/rtKooXuyLkkPYjp9ISW0rRC3ZrW1pncy45N6DxWg0WgrZWEzhzm/kLh3/AB4LL0WHuhcHtALhs1hf5LQ/e6t2B4A5MaqSTqoiKSfJoxgrz+U+CN2AyeofBZoaWVo/1B8Lfog7S+u9p4Nb9FHRMpqgaQaOS+oUf3Zk9QrMHS2u9sfhb9ER0sr/AG7vhb9FtE/w2qBpzovL6h+SIaKy+ofkswdKa727/Bv0SDpHXH/yH/L6LaJm1QNWdEpfU+YWEx3QarEz3CnkLS4kFoDsugzU12PV37RJ4j6Js43XftEvj/ZNon5RXFnjjeyMvNgsrTZ8UjP42Ob+oQbgcp2MJ6EFaKavq3izp5COBKoa98sJ7r3N1rnIpqkjvxerxSdOLG/ME3syi+783sz8lHOLz+1f4oji0/tX+K3uOvq4fDJP3cm9mfkh925vUPyUM4rP7V/xFJdik3tX/EUfcHq4vqyd925vUPiPqgq/zlN7R/xFBD3DdXF9Waqlk76tKo2Co4PTCuJ3Xsq5I7o+Xg9mbjQR4lifE8AhpDs+K2TGBosAAOSwnkydd0vQrWS1ZBIXPOPuOjG7iTnShMPqVAkqUy6dLRSyc6pTL6vmobnkpJasAefWcEy6VxSS4BIdKjZherzSS4JDCXZNBPRWEGBPOb7MHPalbYNiAXcEpsVgXP7sbQXPcdwHDmrOWuo6VpL3gkbePgFj9OtKTVxiGja58YGvKWtIyGxp+aS15GqXgr2RS4nUgtb3RlG0+ixgPpO/7mVtabybxsb/AJji8+k4tGZ32G4Kg0P0iY2IQwEMmkOrdzb6r/y3bfNvgrmWjnllHbMlMur32RFzIMgNVzJ9e7bEHIZm+YTrJr47E8mNwe/cg4joU+PMDXHED9Qql2G23Z9FvIKiaCNjZ6in1hYEyem8D0iXNLBfoyyfxLBWVDNZhAcRdr22IPC/FNqESRzfzfyRHDxwVhiOGTwu1XBx4FoBBUMiXg/wT7+TUNeb+SHm7knRHL6r/BHqS+q/wW38mpDYw7klDDuSX2cvqyeCW2ml3NkQd+Q0IGGI/NScFDOfyP8AFDzbP6r/ABQ/2GvwYOELJaZ0mq+Mfuk/otqMKqPVf8SZrNGXyiz4i7qdnQoX+lcTUZW0cpMaSWBbnE/JjUAF0Q1ht1SQHe7isjUYU9jtVzS13BwIPzTKafc9aK1/HchFqQWqZ5ucknC3p7KdLJ9SJZBS/M7+CJGw9LJ9TQRR94Kxk2KHHtupNSe6eis92j5VcF1opiRgifIDmLe/vbFuJ6gSBsrDk8A+/eFzbDjalk/hKvdCMSdJG+I/kzb0O1Sywe7RTFOtmacuRa6jvlsnaeilk9FhtxOxcqjLudTmgnTJoy32K6pdFSc5He4K6pcMjj9Fo67SmpITUZilwWV+dtUcSral0ZYM3ku+QV0hdCxBqGlawd1oHQKsq59aQi+TRYcL71YV9RqRudwGXXcsnWYmI8gCXWuf7lc2bJpVM6/TYnJ2VL9Bo3zOkqHFzMzqhxFzzO2yh4rpvFTtMVPE3UblbYDbLd+qa0g0z7uo3M71gZ6kudc8bqOOMp88HoNJby5LTDa7s6uOd7HMDpQ/IZNF75X2rrmFYgzEqeVjiRZxbrRuLHDe17HA3a4cuC4g+tfM8BxNgNgHDNdZ8kkrfs8gsQ/WBII/LazbeC61aaOHMk4sk10E1KdWONnfsPtDIg+Z9hciUu7rN+ZJvfYm8J0nd9o7CR7KYuFomSAESW29mO5Y7zlbPats9gIIOwgg9DtWXr9GHa57N8TINUDsuzDRrZ6znvb3njZlce9WRxUaKCNxZaUsc7O5a0taeGRJtlzVfWYdq5tzH6KpwfSCGKI69U6oALndqIndk1vqMe1pBa229zjzVpFpPA63ZudICLgxxSvbb+JrSPddLRRbEEuQ11Ncxk7BJETY8Wuaeha4Ag8iFVPBabEWQqxx/tU4HqEHpQkSNDpk9r062QKubInmSJGhkyfrI7qK2VOCRSY6H1AxTBIagassbXcDbMcwdoUoOSgULHTado57jHk6kZd1OddvqONnDo7f71lJYyxxY9pY4bWuFj4Ltt1DxLB4qhurMwOG6+0cwdoVI5WuT0MPrpR2nujjwRrby+S6Mk6s8gG4WYbe8jNGq9WJ6H8/B+/8MEJFIe67FWibNSGSr02j4OyfTyWiI4qy8nlTqVoB2OBaVn/tOVuCm6LS/wCNjPFwRmvazRdNHcqfBo2m+rc81OAsoZrw17GG3eBt7rfVSy5ebbqzraDuiLk0+cDrwTXbF2zJCmwpEjXTL6kKumlLHXJvb5hP1kgfCXDYRcFNpoaqJc0AcLHMbfosZpXhzo43Fgvf829t+PLmrfRbGu0Do3HvM+YVvVtFs8wRmOI3qOTFezK4crg9uDz/AFhtk3M7zvJ+irXxHetnpdgIppS4C7HZt5X3LLzS3Wg62O1+7cYpnWkbbK5HhfNdd8mczXmoI/KWMHDIG/zXHZX94W4hdQ8nOICHWafRe757Lqmm5JkMkqi0dMcmXIy9IDs05zRRmca0KY+UTQakUl/xCW62s21gGXu2M3zuGn+qOAspZG9tWvc7Ut2JLXaxNjrBgbrkjdawz2LRuKpse0dbUC7XOilBuHx6rXPsLaj3lpdqHlY80bM490PR425/+XTzlvrPa2JvuDyHfypcb+21g+J8bmm13apDubHNJuPBZ7DNEqiw7acQua4EGluHOA3OfLrX6EZ8locXxVtNCZZPRbtJcxthbbdxAWf4ZfpWVdG5h5cUzrcVa4PirKynbK1r2sfewkaWu4Xsd3AqLX4WWZtzb8wt/Zv6GGuTokUMPTrXJXEZMlNcltkUYSJTXqbiPqJjZEsPUIPTjZFNxGTJYejEiitd0S2lI0PZJD0EyJUFqDZ59c+xTzKhRJX3zTLZLL6BI8Jlp2mat9DW61bH/Es3HMtp5OKYCV8ztjBl1SZNosMeUbjSbEf8XA0H0WuJz4kfRX/nJrREHk6smTTc5O4ErldVjRmxAEbL2HS62Wlc2ph4O9tnDqCCFxaKpHWpXbNU6LUJIPdO2+0JYqMs1nqrGdahbJexdG0+8gKsxTSXs4GC/eLb/wB1lBvYZzSNFW17XHVHAqLFVatC7lrgdLlYrBsWLnkk8VdV+JBtCG3zdc+JT9PTsIsmrcpNG8ULK1ue3IrpdfV/hkjguOYRL/imu4G66BU4n/h3E8CtkjugY5bMj49TfaaS4zLTlz4hc1qY2tydkeG9dD0brC6lef3zbwWbm0aNQ+R7Bd7RrEcRfO3NSlgWrbY6YepahXJlYabXeAL2vtW4wdmrYAdFT0VFY7M1qcDoXOkaAM9vTmunpKMbOSWZzkb6kd+G2/BKJSBlYcAlgrjOxBXQQRXRCE8GxsbG2R4HjZYrFtHoYHfaa2tc/vARmoZE5jHZkCOLV1Q7bnq3yW2QdGCLEXG8FMthGkzFU9bNPOzUNa+AHKRrYYIv/YOa15blbK619BPI64liDOBDw8H5Ahc/0l0NfT3lhbBNEC6SR1aHTviG20LMu7yuE7o4x0wErJ60xOAyp4mU8Btva2Ql4HQi9kzVondbM21fgQd3mZHhuVHLE5hs4WKm0EEE7ZGU9XUNlYdV57Z7pY3cXRSXbbq2x3K8NDeMNkOu4CxdYAk8bDIKV0MpWZYSI+0Km12CubmzMbbbwqwOTbPga6JIenA/+iiAp5r0jiMmSGuTgKjApwOU2h0x/WQSLoIaQ2edhMicVFD081117x4xIjK0eF4oY4HNGV1nYGKe3JpSyVmLnRNuvUg8Cr3T/SDWDYW9FSaJyhjHv37lXxkz1Wu70GuuTyCjpuX9FVKom9xms7KjijvsY0H3BYjEMYMjuQAA6BK0ixozPsNgyUClpSmjGlYrdl9gT7Nc7kjrq9zwG7hkigFmhoUuGlyzU5S3GSEYJRntLqRpLi2QjbvyyS5KkRsNtpUOkoe92su38rVNPex62o0GEyCGma0mxOZ6lW+g0oL5+NmkdM1ia6v5i/C6kYBjLoXOeLkuFrAJnjbTYVOmkavG8Jax/aM2O9IcDxUrBcRbETdu3YRu6rOtrKqpdqsZbWOZJJNui1EWjjg3vGx/XqjdRqYjVy1QLmOta7MFPNkVLFhDm7CrSniLRmbrncYrg6Yyk+USLowUlrUsBAoGltYlxxJ5KByGmRLNYn5OKSeoM8jXFxtdmteIgWy7M5C9tyusVx+CnF5ZGt5X7x6AZrG4j5RnvuKSH/3lyHuYM/FDfsI6fJsKXDKalb+FFFC0DPVa1otzIVFivlGgjJbFrTP4M9H3uKwlfUvmN6qdz/3G+j8ISGy2Fo2tYOJzd4Iad9zXXBo4tLK2pkAY1kTb5gDWdbm47PBWMjXX7+3eqDAKstmYBnc532lbyeJrhZ3uPBa0mUSbRQXS2vSqyhczPa3cR/Xgo7HKlWLwTGPSwc1FaU82RTaHTHtZBJDkEtBs85WSmPsnaymdG4teLEG3gmAF7Z5JMiqE82a6rmtUqAIMY0NAe5a9gUqWTVGq0WHJQ4KkAI3Vl9ijTsIImAG5VzQ04IuqISXKmR12qNtlmm0FUaBha3almrG7buVBFV6x3nopccD3/ut+ak4UUUrJT6loPe7ztzRml/ZJ5eEbfmnaOkazYM1Zxm6Ca7Bog0mjrARe7nc1t8G0HBaHSd0HcNvvKY0ewJ0jg92TQfHottrWFgpzyvhDxxoZpcPjiFmNA/XxRvCU5yQVz6tR0RVDeojDE4QAM8lTYnpbTw5OeHO9VuZ+SKC6LcRpM9VHGLvcGjiTZc7xPyjSuuIWhg4nNyytXVSTOvK9zzzOXhsTck3JLg6TiXlKgjuIg6V3LJt+qy+I6bVc9wHiBh3MA1viOazrQG/QJxsw4I7IXeQ5qZ61i9x2ueSfmU5c/mdlwbkPFRn1aZknJ5DmhbYaSJjqprdgA/XxTD6u/wD25URpvsBdxOxvio8+ItblfWPBmz3uQ2G37Gp0Wc41AtYEAuzOdhyGQXQIK9sjbg9eRXIqHGBGCXS9mHCxaw95w/eO1SaPTT8ZrYGueSbdfcuKeSTnUY2jqhCMY3J7nWGy7toO7cq+towLuZ72/RRYq42B4jMcDvCJ1YmWZxN00xEUgOYN0816qpYXa5ew6rvkeo3qXBVXycNU7M9h6HerwyqZGUHEmh6CRrdEFXYSzB49gLZC5rsnBxF+GaxNfg8kJ7wuOIWswjHnTktmP4o2/vW2OVrLCHtIcLr0lLSkebV2c2Zml7Fop9FgXEtOr+ijjRl+8jqm1xNTKdjipUMDnGwBPRXcGj4HpZn5K1gpA0ZBRnmjEpHG2Z+LBXu290KwgwBg23Ktw1Cy55eob4LLCkMQ0jW7AFIaxG1idbCpam+SmlIS1qusDoe0la07Np6b1XxUxJAAzWxwWkjpma8rmtJ3kgWHALOVBUbNJG0NAAFgg5ZPFfKRTx3Ed5Xcsm+KxeLeUGomuGkRt/d2/Ek0Nj6kjqWIY1DACZJGt6nP3BZHE/KgNlPGXfvOyb7htK526YuN3EuPEm5+aNPpSJvI2W+I6UVE5/EkNvVb3W/Laq0PTSVdGheRaWCmbpqWqaPSd7gsFIlOmA2C/Mpl8h3qsnxe3oi3VVlRiRO03QVdhqfcvX1zRtdbpmVFmxlo9FvvdmfBULqonYmi4najpvk2pLgsanF3O2uJHDd4KGaknZkmU9BTudsBPG24IqKRtUmGxl9pVnhsoY4Fu3jvUE6rRm4E8BmUQxXV9Bo9+aWS1KjJ6eTqejNcXsdrE5Z6x2Dlcpyu0vo4PTl7R3qxDWz4F2wLktVi0sgs97i3c0GzfhGSihRj6ZdyvXdUjeYr5U5XAtpo2wt9Y2c/6BZY4rPNKxz5XvfrN1S5xyNxawGQz4JOD4YJ5WsdI2IOIbrOBOZyFgNq6rgeg1PSkPsZZRse/YDxazYOu1VqMdkhVqe7LtpdYZ7s8t+9BKIQRMclnYWuD25OHz5LR4bWiRgcOhHAqjbmLIqOqML7/lPpD+q6Ls41sahNuTsTg9oIzujEBKlJlYjAR3T32Qp6LDyVzuRaKIoanmQJVVWQwf5kjQeFxfwVNVaYg5Qxl3M5DwRipS4M5JF/HCotXjUMWRdc8G5lZeorZpf8x9h6rch8lHa1rdgVliXdk3k8Gjk0qdb8Nur+8dvuCrKzE3yG73uceZ/oq50qS119ifQkI5MfdIlMHFBkPFPtsPqUHICVga1OhijOr2jZ3j8lGmxM8QByUXNF44mywkeG7SAo8leNw95VJNigHMqBNiLncllrl+DeyPO5d1GIes73BVs2KeqFXF10SdY13FeV9th2SoLtpSELItYDmqEnvyKBTrY+JAUYzFJ1kDWiXJMweiL8z9E06rcRa5twGQ+SZQWoNth3QRBGiAUClNKSAlIDE3CnHt4t/wCLH/8AbV3pwIK4lodGHV9MHC4MzLjpn+oC9H1WHRyDKzTy/qpSdSKpOjNFBTJMKeCRYnpsQTWjUzjgN8xt/wC5I5LOF/HkolLUXyKkONsx7+aqmmrRySTWzJuBYgY5Axx7hO/ctbVaRUUQ78zb8GAud4NBWCe8bVTVhBeTkM7ZI9NZGFT0m2rvKHEMoInO4F/dHhtVJU6S1U+ReGNO5gt4naqNnIJ4SW2n3BOsEI8A6smSo4WA3PedvJz+af7fhkoHandkjGe3NGhbJRqPelNa48kyyWyS+UlJJpFIxcuCRZo5ofa7bFDfK0bSoc2K29EKGu+CqxpfJlz9tPIddqhz4m0bXElUslW520pu63Tb5G1pfFFjNi5Po5KG+cnaU3dFrJ1BLgRzk+RV0d02ZEkvTUIPaySZU2hdakYNzyULogUNZEAq6F0i6O6BhV0ESK6wRYKVdNgpQKFBQsI0kFKugMX+go//AKNNf2oPg1xXdDjjWvte36dFw3QMXxGn/jP/AMPXT61vfK4PUzcZKjuwRTjubNmLi21BYbt3DYSgo9ZlekjlkJVpAbgdEEF3YjzMoxPt9wKqnjvO6okF6GI5pBxZusU7JlayCCZ8gQsJJKCCSXA0eR+NqjV0hANiggvMn8z04/ApnSEnM3QCCC7uxwvkF0GoILGDkKbCJBEwbkGoILdgCkglBBKEK6UggmAESjRIIGASjKJBFBFIXQQSgFtQBQQQHRpdAP8A98PISEdRG7P5rprjmjQXl+q+R6Pp/iNtQQQXCd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comotuycomoyo.files.wordpress.com/2011/06/librodevida.jpg?w=439&amp;h=3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916832"/>
            <a:ext cx="4181475" cy="345638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716015" y="5481523"/>
            <a:ext cx="4181475" cy="1200329"/>
          </a:xfrm>
          <a:prstGeom prst="rect">
            <a:avLst/>
          </a:prstGeom>
        </p:spPr>
        <p:txBody>
          <a:bodyPr wrap="square">
            <a:spAutoFit/>
          </a:bodyPr>
          <a:lstStyle/>
          <a:p>
            <a:pPr algn="ctr"/>
            <a:r>
              <a:rPr lang="es-CO" sz="2400" dirty="0">
                <a:solidFill>
                  <a:srgbClr val="FF0000"/>
                </a:solidFill>
              </a:rPr>
              <a:t>E</a:t>
            </a:r>
            <a:r>
              <a:rPr lang="es-CO" sz="2400" dirty="0" smtClean="0">
                <a:solidFill>
                  <a:srgbClr val="FF0000"/>
                </a:solidFill>
              </a:rPr>
              <a:t>l </a:t>
            </a:r>
            <a:r>
              <a:rPr lang="es-CO" sz="2400" dirty="0">
                <a:solidFill>
                  <a:srgbClr val="FF0000"/>
                </a:solidFill>
              </a:rPr>
              <a:t>número de los cuales es como la arena del </a:t>
            </a:r>
            <a:r>
              <a:rPr lang="es-CO" sz="2400" dirty="0" smtClean="0">
                <a:solidFill>
                  <a:srgbClr val="FF0000"/>
                </a:solidFill>
              </a:rPr>
              <a:t>mar (Apoc.20:8)</a:t>
            </a:r>
            <a:endParaRPr lang="es-CO" sz="2400" dirty="0">
              <a:solidFill>
                <a:srgbClr val="FF0000"/>
              </a:solidFill>
            </a:endParaRPr>
          </a:p>
        </p:txBody>
      </p:sp>
    </p:spTree>
    <p:extLst>
      <p:ext uri="{BB962C8B-B14F-4D97-AF65-F5344CB8AC3E}">
        <p14:creationId xmlns:p14="http://schemas.microsoft.com/office/powerpoint/2010/main" val="426812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wheel(1)">
                                      <p:cBhvr>
                                        <p:cTn id="12" dur="2000"/>
                                        <p:tgtEl>
                                          <p:spTgt spid="2052"/>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80">
                                          <p:stCondLst>
                                            <p:cond delay="0"/>
                                          </p:stCondLst>
                                        </p:cTn>
                                        <p:tgtEl>
                                          <p:spTgt spid="6"/>
                                        </p:tgtEl>
                                      </p:cBhvr>
                                    </p:animEffect>
                                    <p:anim calcmode="lin" valueType="num">
                                      <p:cBhvr>
                                        <p:cTn id="1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3" dur="26">
                                          <p:stCondLst>
                                            <p:cond delay="650"/>
                                          </p:stCondLst>
                                        </p:cTn>
                                        <p:tgtEl>
                                          <p:spTgt spid="6"/>
                                        </p:tgtEl>
                                      </p:cBhvr>
                                      <p:to x="100000" y="60000"/>
                                    </p:animScale>
                                    <p:animScale>
                                      <p:cBhvr>
                                        <p:cTn id="24" dur="166" decel="50000">
                                          <p:stCondLst>
                                            <p:cond delay="676"/>
                                          </p:stCondLst>
                                        </p:cTn>
                                        <p:tgtEl>
                                          <p:spTgt spid="6"/>
                                        </p:tgtEl>
                                      </p:cBhvr>
                                      <p:to x="100000" y="100000"/>
                                    </p:animScale>
                                    <p:animScale>
                                      <p:cBhvr>
                                        <p:cTn id="25" dur="26">
                                          <p:stCondLst>
                                            <p:cond delay="1312"/>
                                          </p:stCondLst>
                                        </p:cTn>
                                        <p:tgtEl>
                                          <p:spTgt spid="6"/>
                                        </p:tgtEl>
                                      </p:cBhvr>
                                      <p:to x="100000" y="80000"/>
                                    </p:animScale>
                                    <p:animScale>
                                      <p:cBhvr>
                                        <p:cTn id="26" dur="166" decel="50000">
                                          <p:stCondLst>
                                            <p:cond delay="1338"/>
                                          </p:stCondLst>
                                        </p:cTn>
                                        <p:tgtEl>
                                          <p:spTgt spid="6"/>
                                        </p:tgtEl>
                                      </p:cBhvr>
                                      <p:to x="100000" y="100000"/>
                                    </p:animScale>
                                    <p:animScale>
                                      <p:cBhvr>
                                        <p:cTn id="27" dur="26">
                                          <p:stCondLst>
                                            <p:cond delay="1642"/>
                                          </p:stCondLst>
                                        </p:cTn>
                                        <p:tgtEl>
                                          <p:spTgt spid="6"/>
                                        </p:tgtEl>
                                      </p:cBhvr>
                                      <p:to x="100000" y="90000"/>
                                    </p:animScale>
                                    <p:animScale>
                                      <p:cBhvr>
                                        <p:cTn id="28" dur="166" decel="50000">
                                          <p:stCondLst>
                                            <p:cond delay="1668"/>
                                          </p:stCondLst>
                                        </p:cTn>
                                        <p:tgtEl>
                                          <p:spTgt spid="6"/>
                                        </p:tgtEl>
                                      </p:cBhvr>
                                      <p:to x="100000" y="100000"/>
                                    </p:animScale>
                                    <p:animScale>
                                      <p:cBhvr>
                                        <p:cTn id="29" dur="26">
                                          <p:stCondLst>
                                            <p:cond delay="1808"/>
                                          </p:stCondLst>
                                        </p:cTn>
                                        <p:tgtEl>
                                          <p:spTgt spid="6"/>
                                        </p:tgtEl>
                                      </p:cBhvr>
                                      <p:to x="100000" y="95000"/>
                                    </p:animScale>
                                    <p:animScale>
                                      <p:cBhvr>
                                        <p:cTn id="3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3.gstatic.com/images?q=tbn:ANd9GcSFlX0NlCDWDuLyURIQ16xx8JKmSsSqgZ-yzt14xhs-1BY7fv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1556792"/>
            <a:ext cx="4896544" cy="50405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60648"/>
            <a:ext cx="8640960" cy="707886"/>
          </a:xfrm>
          <a:prstGeom prst="rect">
            <a:avLst/>
          </a:prstGeom>
        </p:spPr>
        <p:txBody>
          <a:bodyPr wrap="square">
            <a:spAutoFit/>
          </a:bodyPr>
          <a:lstStyle/>
          <a:p>
            <a:pPr algn="ctr"/>
            <a:r>
              <a:rPr lang="es-CO" sz="4000" b="1" i="1" dirty="0">
                <a:solidFill>
                  <a:srgbClr val="FF0000"/>
                </a:solidFill>
              </a:rPr>
              <a:t>¿Cuál sería el numero de la bestia?</a:t>
            </a:r>
          </a:p>
        </p:txBody>
      </p:sp>
      <p:sp>
        <p:nvSpPr>
          <p:cNvPr id="3" name="2 Rectángulo"/>
          <p:cNvSpPr/>
          <p:nvPr/>
        </p:nvSpPr>
        <p:spPr>
          <a:xfrm>
            <a:off x="-1444" y="1814914"/>
            <a:ext cx="3709348" cy="4524315"/>
          </a:xfrm>
          <a:prstGeom prst="rect">
            <a:avLst/>
          </a:prstGeom>
          <a:blipFill>
            <a:blip r:embed="rId3"/>
            <a:tile tx="0" ty="0" sx="100000" sy="100000" flip="none" algn="tl"/>
          </a:blipFill>
        </p:spPr>
        <p:txBody>
          <a:bodyPr wrap="square">
            <a:spAutoFit/>
          </a:bodyPr>
          <a:lstStyle/>
          <a:p>
            <a:pPr algn="ctr"/>
            <a:r>
              <a:rPr lang="es-CO" sz="2400" dirty="0">
                <a:solidFill>
                  <a:srgbClr val="FF0000"/>
                </a:solidFill>
              </a:rPr>
              <a:t>Apoc.13:18</a:t>
            </a:r>
            <a:r>
              <a:rPr lang="es-CO" dirty="0"/>
              <a:t>.</a:t>
            </a:r>
            <a:r>
              <a:rPr lang="es-CO" b="1" baseline="30000" dirty="0"/>
              <a:t> </a:t>
            </a:r>
            <a:r>
              <a:rPr lang="es-CO" b="1" baseline="30000" dirty="0" smtClean="0"/>
              <a:t> </a:t>
            </a:r>
            <a:r>
              <a:rPr lang="es-CO" sz="3200" dirty="0"/>
              <a:t>Aquí hay sabiduría. El que tiene entendimiento, cuente el número de la bestia, pues es número de hombre. Y su número es </a:t>
            </a:r>
            <a:r>
              <a:rPr lang="es-CO" sz="3200" i="1" u="sng" dirty="0"/>
              <a:t>seiscientos sesenta y seis.</a:t>
            </a:r>
            <a:endParaRPr lang="es-CO" i="1" u="sng" dirty="0"/>
          </a:p>
        </p:txBody>
      </p:sp>
    </p:spTree>
    <p:extLst>
      <p:ext uri="{BB962C8B-B14F-4D97-AF65-F5344CB8AC3E}">
        <p14:creationId xmlns:p14="http://schemas.microsoft.com/office/powerpoint/2010/main" val="55745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8520" y="188640"/>
            <a:ext cx="9144000" cy="648072"/>
          </a:xfrm>
        </p:spPr>
        <p:txBody>
          <a:bodyPr>
            <a:normAutofit fontScale="90000"/>
          </a:bodyPr>
          <a:lstStyle/>
          <a:p>
            <a:r>
              <a:rPr lang="es-CO" b="1" i="1" dirty="0" smtClean="0">
                <a:solidFill>
                  <a:srgbClr val="FF0000"/>
                </a:solidFill>
                <a:latin typeface="Agency FB" pitchFamily="34" charset="0"/>
              </a:rPr>
              <a:t>¿Qué privilegio tendrá quien tengan esta señal?</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62487" y="950929"/>
            <a:ext cx="8229600" cy="1974016"/>
          </a:xfrm>
        </p:spPr>
        <p:txBody>
          <a:bodyPr>
            <a:normAutofit lnSpcReduction="10000"/>
          </a:bodyPr>
          <a:lstStyle/>
          <a:p>
            <a:pPr marL="0" indent="0" algn="ctr">
              <a:buNone/>
            </a:pPr>
            <a:r>
              <a:rPr lang="es-CO" b="1" dirty="0" smtClean="0">
                <a:solidFill>
                  <a:srgbClr val="FF0000"/>
                </a:solidFill>
              </a:rPr>
              <a:t>Apoc.13:</a:t>
            </a:r>
            <a:r>
              <a:rPr lang="es-CO" b="1" baseline="30000" dirty="0">
                <a:solidFill>
                  <a:srgbClr val="FF0000"/>
                </a:solidFill>
              </a:rPr>
              <a:t> </a:t>
            </a:r>
            <a:r>
              <a:rPr lang="es-CO" b="1" dirty="0" smtClean="0">
                <a:solidFill>
                  <a:srgbClr val="FF0000"/>
                </a:solidFill>
              </a:rPr>
              <a:t>16,17.</a:t>
            </a:r>
            <a:r>
              <a:rPr lang="es-CO" b="1" dirty="0" smtClean="0"/>
              <a:t> </a:t>
            </a:r>
            <a:r>
              <a:rPr lang="es-CO" i="1" dirty="0" smtClean="0"/>
              <a:t>Y </a:t>
            </a:r>
            <a:r>
              <a:rPr lang="es-CO" i="1" dirty="0"/>
              <a:t>hacía que a todos, pequeños y grandes, ricos y pobres, libres y esclavos, se les pusiese una marca en la mano derecha, o en la frente; </a:t>
            </a:r>
          </a:p>
        </p:txBody>
      </p:sp>
      <p:pic>
        <p:nvPicPr>
          <p:cNvPr id="4" name="Picture 2" descr="http://t1.gstatic.com/images?q=tbn:ANd9GcRO-r3gU0Rvekco6Wl5BAaTSdIyOkmCPq0Rryq21YzC9un8qFiD9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906072"/>
            <a:ext cx="3168352"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34347" y="2924944"/>
            <a:ext cx="4572000" cy="2554545"/>
          </a:xfrm>
          <a:prstGeom prst="rect">
            <a:avLst/>
          </a:prstGeom>
        </p:spPr>
        <p:txBody>
          <a:bodyPr>
            <a:spAutoFit/>
          </a:bodyPr>
          <a:lstStyle/>
          <a:p>
            <a:pPr algn="ctr"/>
            <a:r>
              <a:rPr lang="es-CO" sz="3200" b="1" baseline="30000" dirty="0"/>
              <a:t>17 </a:t>
            </a:r>
            <a:r>
              <a:rPr lang="es-CO" sz="3200" dirty="0"/>
              <a:t>y que </a:t>
            </a:r>
            <a:r>
              <a:rPr lang="es-CO" sz="3200" i="1" u="sng" dirty="0"/>
              <a:t>ninguno pudiese comprar ni vender</a:t>
            </a:r>
            <a:r>
              <a:rPr lang="es-CO" sz="3200" dirty="0"/>
              <a:t>, sino el que tuviese la </a:t>
            </a:r>
            <a:r>
              <a:rPr lang="es-CO" sz="3200" i="1" u="sng" dirty="0"/>
              <a:t>marca</a:t>
            </a:r>
            <a:r>
              <a:rPr lang="es-CO" sz="3200" dirty="0"/>
              <a:t> o el </a:t>
            </a:r>
            <a:r>
              <a:rPr lang="es-CO" sz="3200" i="1" u="sng" dirty="0"/>
              <a:t>nombre de la bestia</a:t>
            </a:r>
            <a:r>
              <a:rPr lang="es-CO" sz="3200" dirty="0"/>
              <a:t>, o el </a:t>
            </a:r>
            <a:r>
              <a:rPr lang="es-CO" sz="3200" i="1" u="sng" dirty="0"/>
              <a:t>número de su nombre</a:t>
            </a:r>
            <a:r>
              <a:rPr lang="es-CO" sz="3200" dirty="0"/>
              <a:t>.</a:t>
            </a:r>
          </a:p>
        </p:txBody>
      </p:sp>
      <p:sp>
        <p:nvSpPr>
          <p:cNvPr id="6" name="5 Rectángulo"/>
          <p:cNvSpPr/>
          <p:nvPr/>
        </p:nvSpPr>
        <p:spPr>
          <a:xfrm>
            <a:off x="1" y="5522964"/>
            <a:ext cx="9144000" cy="1323439"/>
          </a:xfrm>
          <a:prstGeom prst="rect">
            <a:avLst/>
          </a:prstGeom>
        </p:spPr>
        <p:txBody>
          <a:bodyPr wrap="square">
            <a:spAutoFit/>
          </a:bodyPr>
          <a:lstStyle/>
          <a:p>
            <a:pPr algn="ctr"/>
            <a:r>
              <a:rPr lang="es-CO" sz="2000" b="1" dirty="0">
                <a:solidFill>
                  <a:srgbClr val="FF0000"/>
                </a:solidFill>
              </a:rPr>
              <a:t>La marca de la bestia es la observancia del </a:t>
            </a:r>
            <a:r>
              <a:rPr lang="es-CO" sz="2000" b="1" dirty="0" smtClean="0">
                <a:solidFill>
                  <a:srgbClr val="FF0000"/>
                </a:solidFill>
              </a:rPr>
              <a:t>domingo </a:t>
            </a:r>
            <a:r>
              <a:rPr lang="es-CO" sz="2000" b="1" dirty="0">
                <a:solidFill>
                  <a:srgbClr val="FF0000"/>
                </a:solidFill>
              </a:rPr>
              <a:t>como día de </a:t>
            </a:r>
            <a:r>
              <a:rPr lang="es-CO" sz="2000" b="1" dirty="0" smtClean="0">
                <a:solidFill>
                  <a:srgbClr val="FF0000"/>
                </a:solidFill>
              </a:rPr>
              <a:t>reposo impuesto por ella, </a:t>
            </a:r>
            <a:r>
              <a:rPr lang="es-CO" sz="2000" b="1" dirty="0">
                <a:solidFill>
                  <a:srgbClr val="FF0000"/>
                </a:solidFill>
              </a:rPr>
              <a:t>mientras que el sello de Dios es la observancia del </a:t>
            </a:r>
            <a:r>
              <a:rPr lang="es-CO" sz="2000" b="1" dirty="0" smtClean="0">
                <a:solidFill>
                  <a:srgbClr val="FF0000"/>
                </a:solidFill>
              </a:rPr>
              <a:t>séptimo </a:t>
            </a:r>
            <a:r>
              <a:rPr lang="es-CO" sz="2000" b="1" dirty="0">
                <a:solidFill>
                  <a:srgbClr val="FF0000"/>
                </a:solidFill>
              </a:rPr>
              <a:t>día sábado, ordenado por </a:t>
            </a:r>
            <a:r>
              <a:rPr lang="es-CO" sz="2000" b="1" dirty="0" smtClean="0">
                <a:solidFill>
                  <a:srgbClr val="FF0000"/>
                </a:solidFill>
              </a:rPr>
              <a:t>Él desde </a:t>
            </a:r>
            <a:r>
              <a:rPr lang="es-CO" sz="2000" b="1" dirty="0">
                <a:solidFill>
                  <a:srgbClr val="FF0000"/>
                </a:solidFill>
              </a:rPr>
              <a:t>la creación </a:t>
            </a:r>
            <a:r>
              <a:rPr lang="es-CO" sz="2000" b="1" dirty="0"/>
              <a:t>(</a:t>
            </a:r>
            <a:r>
              <a:rPr lang="es-CO" sz="2000" b="1" dirty="0" smtClean="0"/>
              <a:t>Gén.2:1-3; Exo.20:8-11; Isaías 66:22-23).</a:t>
            </a:r>
          </a:p>
          <a:p>
            <a:pPr algn="ctr"/>
            <a:r>
              <a:rPr lang="es-CO" sz="2000" b="1" dirty="0" smtClean="0"/>
              <a:t>Por tanto, no se deje confundir.</a:t>
            </a:r>
            <a:endParaRPr lang="es-CO" sz="2000" b="1" dirty="0"/>
          </a:p>
        </p:txBody>
      </p:sp>
    </p:spTree>
    <p:extLst>
      <p:ext uri="{BB962C8B-B14F-4D97-AF65-F5344CB8AC3E}">
        <p14:creationId xmlns:p14="http://schemas.microsoft.com/office/powerpoint/2010/main" val="150856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p:txBody>
          <a:bodyPr>
            <a:normAutofit fontScale="92500" lnSpcReduction="10000"/>
          </a:bodyPr>
          <a:lstStyle/>
          <a:p>
            <a:endParaRPr lang="es-CO" dirty="0"/>
          </a:p>
          <a:p>
            <a:pPr marL="0" indent="0" algn="ctr">
              <a:buNone/>
            </a:pPr>
            <a:r>
              <a:rPr lang="es-CO" sz="4000" b="1" dirty="0" smtClean="0"/>
              <a:t>¿Qué debo hacer?</a:t>
            </a:r>
            <a:endParaRPr lang="es-CO" b="1" dirty="0" smtClean="0"/>
          </a:p>
          <a:p>
            <a:r>
              <a:rPr lang="es-CO" sz="4000" b="1" dirty="0" smtClean="0">
                <a:solidFill>
                  <a:srgbClr val="FF0000"/>
                </a:solidFill>
              </a:rPr>
              <a:t>1</a:t>
            </a:r>
            <a:r>
              <a:rPr lang="es-CO" dirty="0" smtClean="0"/>
              <a:t>) Apoc.14:9-11. Advertir a muchos con este mensaje, ya que su cumplimiento está a las puertas.</a:t>
            </a:r>
          </a:p>
          <a:p>
            <a:r>
              <a:rPr lang="es-CO" sz="4000" b="1" dirty="0" smtClean="0">
                <a:solidFill>
                  <a:srgbClr val="FF0000"/>
                </a:solidFill>
              </a:rPr>
              <a:t>2</a:t>
            </a:r>
            <a:r>
              <a:rPr lang="es-CO" dirty="0" smtClean="0"/>
              <a:t>) Apoc.2:10.      Ser fiel hasta la muerte. </a:t>
            </a:r>
          </a:p>
          <a:p>
            <a:endParaRPr lang="es-CO" dirty="0"/>
          </a:p>
          <a:p>
            <a:pPr marL="0" indent="0" algn="ctr">
              <a:buNone/>
            </a:pPr>
            <a:r>
              <a:rPr lang="es-CO" sz="3600" b="1" i="1" dirty="0" smtClean="0">
                <a:solidFill>
                  <a:srgbClr val="FF0000"/>
                </a:solidFill>
              </a:rPr>
              <a:t>Que Dios le bendiga es mi deseo y oración.</a:t>
            </a:r>
            <a:endParaRPr lang="es-CO" sz="3600" b="1" i="1" dirty="0">
              <a:solidFill>
                <a:srgbClr val="FF0000"/>
              </a:solidFill>
            </a:endParaRPr>
          </a:p>
        </p:txBody>
      </p:sp>
    </p:spTree>
    <p:extLst>
      <p:ext uri="{BB962C8B-B14F-4D97-AF65-F5344CB8AC3E}">
        <p14:creationId xmlns:p14="http://schemas.microsoft.com/office/powerpoint/2010/main" val="379626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1327</TotalTime>
  <Words>3628</Words>
  <Application>Microsoft Office PowerPoint</Application>
  <PresentationFormat>Presentación en pantalla (4:3)</PresentationFormat>
  <Paragraphs>151</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Presentación de PowerPoint</vt:lpstr>
      <vt:lpstr>Presentación de PowerPoint</vt:lpstr>
      <vt:lpstr>Presentación de PowerPoint</vt:lpstr>
      <vt:lpstr>Cumplimiento profético, las dos bestias: Estados Unidos VS, Roma.</vt:lpstr>
      <vt:lpstr>Presentación de PowerPoint</vt:lpstr>
      <vt:lpstr>Presentación de PowerPoint</vt:lpstr>
      <vt:lpstr>Presentación de PowerPoint</vt:lpstr>
      <vt:lpstr>Presentación de PowerPoint</vt:lpstr>
      <vt:lpstr>Pregunto: ¿Usted como cristiano, adoraría al dragón sabiendo que es un símbolo del diablo?</vt:lpstr>
      <vt:lpstr>Presentación de PowerPoint</vt:lpstr>
      <vt:lpstr>Presentación de PowerPoint</vt:lpstr>
      <vt:lpstr>Dado la importancia que tiene este propósito de la bestia «contra» miremos su cumplimiento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privilegio tendrá quien tengan esta señal?</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BESTIA DE APOCALIPSIS 13 Y EL 666</dc:title>
  <dc:creator>FAMILIA FIERRO CH</dc:creator>
  <cp:lastModifiedBy>FAMILIA FIERRO CH</cp:lastModifiedBy>
  <cp:revision>173</cp:revision>
  <dcterms:created xsi:type="dcterms:W3CDTF">2013-01-23T02:10:50Z</dcterms:created>
  <dcterms:modified xsi:type="dcterms:W3CDTF">2013-03-28T22:34:51Z</dcterms:modified>
</cp:coreProperties>
</file>